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1" r:id="rId3"/>
    <p:sldId id="257" r:id="rId4"/>
    <p:sldId id="258" r:id="rId5"/>
    <p:sldId id="260" r:id="rId6"/>
    <p:sldId id="265" r:id="rId7"/>
    <p:sldId id="263" r:id="rId8"/>
    <p:sldId id="268" r:id="rId9"/>
    <p:sldId id="269" r:id="rId10"/>
    <p:sldId id="267"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8" autoAdjust="0"/>
    <p:restoredTop sz="94660"/>
  </p:normalViewPr>
  <p:slideViewPr>
    <p:cSldViewPr snapToGrid="0">
      <p:cViewPr varScale="1">
        <p:scale>
          <a:sx n="86" d="100"/>
          <a:sy n="86" d="100"/>
        </p:scale>
        <p:origin x="379"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884DD6-7FB0-4196-9673-96C0B66B21F1}" type="datetimeFigureOut">
              <a:rPr lang="en-US" smtClean="0"/>
              <a:t>1/21/2019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520D2-B4AC-4135-B66B-094F2DC6F5D5}" type="slidenum">
              <a:rPr lang="en-US" smtClean="0"/>
              <a:t>‹#›</a:t>
            </a:fld>
            <a:endParaRPr lang="en-US"/>
          </a:p>
        </p:txBody>
      </p:sp>
    </p:spTree>
    <p:extLst>
      <p:ext uri="{BB962C8B-B14F-4D97-AF65-F5344CB8AC3E}">
        <p14:creationId xmlns:p14="http://schemas.microsoft.com/office/powerpoint/2010/main" val="144318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A520D2-B4AC-4135-B66B-094F2DC6F5D5}" type="slidenum">
              <a:rPr lang="en-US" smtClean="0"/>
              <a:t>1</a:t>
            </a:fld>
            <a:endParaRPr lang="en-US"/>
          </a:p>
        </p:txBody>
      </p:sp>
    </p:spTree>
    <p:extLst>
      <p:ext uri="{BB962C8B-B14F-4D97-AF65-F5344CB8AC3E}">
        <p14:creationId xmlns:p14="http://schemas.microsoft.com/office/powerpoint/2010/main" val="1065006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A520D2-B4AC-4135-B66B-094F2DC6F5D5}" type="slidenum">
              <a:rPr lang="en-US" smtClean="0"/>
              <a:t>5</a:t>
            </a:fld>
            <a:endParaRPr lang="en-US"/>
          </a:p>
        </p:txBody>
      </p:sp>
    </p:spTree>
    <p:extLst>
      <p:ext uri="{BB962C8B-B14F-4D97-AF65-F5344CB8AC3E}">
        <p14:creationId xmlns:p14="http://schemas.microsoft.com/office/powerpoint/2010/main" val="1290562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819420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54244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303797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21864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662718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2019 1 20</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236168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2019 1 20</a:t>
            </a:r>
          </a:p>
        </p:txBody>
      </p:sp>
      <p:sp>
        <p:nvSpPr>
          <p:cNvPr id="8" name="Footer Placeholder 7"/>
          <p:cNvSpPr>
            <a:spLocks noGrp="1"/>
          </p:cNvSpPr>
          <p:nvPr>
            <p:ph type="ftr" sz="quarter" idx="11"/>
          </p:nvPr>
        </p:nvSpPr>
        <p:spPr/>
        <p:txBody>
          <a:bodyPr/>
          <a:lstStyle/>
          <a:p>
            <a:r>
              <a:rPr lang="en-US"/>
              <a:t>CCCC</a:t>
            </a:r>
          </a:p>
        </p:txBody>
      </p:sp>
      <p:sp>
        <p:nvSpPr>
          <p:cNvPr id="9" name="Slide Number Placeholder 8"/>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854974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2019 1 20</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491286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2019 1 20</a:t>
            </a:r>
          </a:p>
        </p:txBody>
      </p:sp>
      <p:sp>
        <p:nvSpPr>
          <p:cNvPr id="3" name="Footer Placeholder 2"/>
          <p:cNvSpPr>
            <a:spLocks noGrp="1"/>
          </p:cNvSpPr>
          <p:nvPr>
            <p:ph type="ftr" sz="quarter" idx="11"/>
          </p:nvPr>
        </p:nvSpPr>
        <p:spPr/>
        <p:txBody>
          <a:bodyPr/>
          <a:lstStyle/>
          <a:p>
            <a:r>
              <a:rPr lang="en-US"/>
              <a:t>CCCC</a:t>
            </a:r>
          </a:p>
        </p:txBody>
      </p:sp>
      <p:sp>
        <p:nvSpPr>
          <p:cNvPr id="4" name="Slide Number Placeholder 3"/>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11249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2019 1 20</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50582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2019 1 20</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751201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2019 1 20</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D0FE8-3FD3-4C39-A98C-A05ED989BC90}" type="slidenum">
              <a:rPr lang="en-US" smtClean="0"/>
              <a:t>‹#›</a:t>
            </a:fld>
            <a:endParaRPr lang="en-US"/>
          </a:p>
        </p:txBody>
      </p:sp>
    </p:spTree>
    <p:extLst>
      <p:ext uri="{BB962C8B-B14F-4D97-AF65-F5344CB8AC3E}">
        <p14:creationId xmlns:p14="http://schemas.microsoft.com/office/powerpoint/2010/main" val="4040609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58000" b="-2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914256"/>
          </a:xfrm>
        </p:spPr>
        <p:txBody>
          <a:bodyPr anchor="t">
            <a:normAutofit fontScale="90000"/>
          </a:bodyPr>
          <a:lstStyle/>
          <a:p>
            <a:pPr algn="l"/>
            <a:r>
              <a:rPr lang="en-US" dirty="0">
                <a:solidFill>
                  <a:schemeClr val="bg1"/>
                </a:solidFill>
                <a:latin typeface="Arial Rounded MT Bold" panose="020F0704030504030204" pitchFamily="34" charset="0"/>
              </a:rPr>
              <a:t>Prepare For His Coming Again ( </a:t>
            </a:r>
            <a:r>
              <a:rPr lang="en-US" dirty="0">
                <a:solidFill>
                  <a:schemeClr val="bg1"/>
                </a:solidFill>
                <a:latin typeface="Bodoni MT Black" panose="02070A03080606020203" pitchFamily="18" charset="0"/>
              </a:rPr>
              <a:t>II </a:t>
            </a:r>
            <a:r>
              <a:rPr lang="en-US" dirty="0">
                <a:solidFill>
                  <a:schemeClr val="bg1"/>
                </a:solidFill>
                <a:latin typeface="Arial Rounded MT Bold" panose="020F0704030504030204" pitchFamily="34" charset="0"/>
              </a:rPr>
              <a:t>)</a:t>
            </a:r>
            <a:br>
              <a:rPr lang="en-US" dirty="0">
                <a:solidFill>
                  <a:schemeClr val="bg1"/>
                </a:solidFill>
                <a:latin typeface="Arial Rounded MT Bold" panose="020F0704030504030204" pitchFamily="34" charset="0"/>
              </a:rPr>
            </a:br>
            <a:br>
              <a:rPr lang="en-US" sz="900" dirty="0">
                <a:solidFill>
                  <a:schemeClr val="bg1"/>
                </a:solidFill>
                <a:latin typeface="Arial Rounded MT Bold" panose="020F0704030504030204" pitchFamily="34" charset="0"/>
              </a:rPr>
            </a:br>
            <a:r>
              <a:rPr lang="zh-CN" altLang="en-US" sz="6700" b="1" dirty="0">
                <a:solidFill>
                  <a:schemeClr val="accent4">
                    <a:lumMod val="20000"/>
                    <a:lumOff val="80000"/>
                  </a:schemeClr>
                </a:solidFill>
                <a:latin typeface="KaiTi" panose="02010609060101010101" pitchFamily="49" charset="-122"/>
                <a:ea typeface="KaiTi" panose="02010609060101010101" pitchFamily="49" charset="-122"/>
              </a:rPr>
              <a:t>预备主的再来</a:t>
            </a:r>
            <a:r>
              <a:rPr lang="en-US" altLang="zh-CN" dirty="0">
                <a:solidFill>
                  <a:schemeClr val="accent4">
                    <a:lumMod val="20000"/>
                    <a:lumOff val="80000"/>
                  </a:schemeClr>
                </a:solidFill>
                <a:latin typeface="Arial Rounded MT Bold" panose="020F0704030504030204" pitchFamily="34" charset="0"/>
              </a:rPr>
              <a:t>( 2 ) </a:t>
            </a:r>
            <a:br>
              <a:rPr lang="en-US" dirty="0">
                <a:solidFill>
                  <a:schemeClr val="bg1"/>
                </a:solidFill>
                <a:latin typeface="Arial Rounded MT Bold" panose="020F0704030504030204" pitchFamily="34" charset="0"/>
              </a:rPr>
            </a:br>
            <a:endParaRPr lang="en-US" dirty="0">
              <a:solidFill>
                <a:schemeClr val="bg1"/>
              </a:solidFill>
              <a:latin typeface="Arial Rounded MT Bold" panose="020F0704030504030204" pitchFamily="34" charset="0"/>
            </a:endParaRPr>
          </a:p>
        </p:txBody>
      </p:sp>
      <p:sp>
        <p:nvSpPr>
          <p:cNvPr id="3" name="Subtitle 2"/>
          <p:cNvSpPr>
            <a:spLocks noGrp="1"/>
          </p:cNvSpPr>
          <p:nvPr>
            <p:ph type="subTitle" idx="1"/>
          </p:nvPr>
        </p:nvSpPr>
        <p:spPr>
          <a:xfrm>
            <a:off x="3048000" y="1825146"/>
            <a:ext cx="9144000" cy="1655762"/>
          </a:xfrm>
        </p:spPr>
        <p:txBody>
          <a:bodyPr anchor="ctr">
            <a:normAutofit/>
          </a:bodyPr>
          <a:lstStyle/>
          <a:p>
            <a:pPr algn="r"/>
            <a:r>
              <a:rPr lang="en-US" sz="5400" dirty="0">
                <a:solidFill>
                  <a:srgbClr val="00B0F0"/>
                </a:solidFill>
                <a:latin typeface="Arial Rounded MT Bold" panose="020F0704030504030204" pitchFamily="34" charset="0"/>
                <a:ea typeface="+mj-ea"/>
                <a:cs typeface="+mj-cs"/>
              </a:rPr>
              <a:t>A Chosen Race</a:t>
            </a:r>
            <a:br>
              <a:rPr lang="en-US" sz="5400" dirty="0">
                <a:solidFill>
                  <a:prstClr val="white"/>
                </a:solidFill>
                <a:latin typeface="Arial Rounded MT Bold" panose="020F0704030504030204" pitchFamily="34" charset="0"/>
                <a:ea typeface="+mj-ea"/>
                <a:cs typeface="+mj-cs"/>
              </a:rPr>
            </a:br>
            <a:r>
              <a:rPr lang="zh-CN" altLang="en-US" sz="6000" b="1" dirty="0">
                <a:solidFill>
                  <a:schemeClr val="accent4">
                    <a:lumMod val="40000"/>
                    <a:lumOff val="60000"/>
                  </a:schemeClr>
                </a:solidFill>
                <a:latin typeface="KaiTi" panose="02010609060101010101" pitchFamily="49" charset="-122"/>
                <a:ea typeface="KaiTi" panose="02010609060101010101" pitchFamily="49" charset="-122"/>
                <a:cs typeface="+mj-cs"/>
              </a:rPr>
              <a:t>被拣选的族类</a:t>
            </a:r>
            <a:endParaRPr lang="en-US" sz="2800" b="1" dirty="0">
              <a:solidFill>
                <a:schemeClr val="accent4">
                  <a:lumMod val="40000"/>
                  <a:lumOff val="60000"/>
                </a:schemeClr>
              </a:solidFill>
              <a:latin typeface="KaiTi" panose="02010609060101010101" pitchFamily="49" charset="-122"/>
              <a:ea typeface="KaiTi" panose="02010609060101010101" pitchFamily="49" charset="-122"/>
            </a:endParaRP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a:t>
            </a:fld>
            <a:endParaRPr lang="en-US"/>
          </a:p>
        </p:txBody>
      </p:sp>
    </p:spTree>
    <p:custDataLst>
      <p:tags r:id="rId1"/>
    </p:custDataLst>
    <p:extLst>
      <p:ext uri="{BB962C8B-B14F-4D97-AF65-F5344CB8AC3E}">
        <p14:creationId xmlns:p14="http://schemas.microsoft.com/office/powerpoint/2010/main" val="1380333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2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225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2432648"/>
          </a:xfrm>
        </p:spPr>
        <p:txBody>
          <a:bodyPr/>
          <a:lstStyle/>
          <a:p>
            <a:pPr marL="0" indent="0">
              <a:buNone/>
            </a:pPr>
            <a:r>
              <a:rPr lang="en-US" dirty="0"/>
              <a:t>And you </a:t>
            </a:r>
            <a:r>
              <a:rPr lang="en-US" b="1" u="sng" dirty="0">
                <a:solidFill>
                  <a:srgbClr val="C00000"/>
                </a:solidFill>
              </a:rPr>
              <a:t>became imitators </a:t>
            </a:r>
            <a:r>
              <a:rPr lang="en-US" dirty="0"/>
              <a:t>of us and of the Lord, when you received the message with joy that comes from the Holy Spirit, despite great affliction. As a result you </a:t>
            </a:r>
            <a:r>
              <a:rPr lang="en-US" b="1" u="sng" dirty="0">
                <a:solidFill>
                  <a:srgbClr val="C00000"/>
                </a:solidFill>
              </a:rPr>
              <a:t>became an example </a:t>
            </a:r>
            <a:r>
              <a:rPr lang="en-US" dirty="0"/>
              <a:t>to all the believers in Macedonia and in Achaia. </a:t>
            </a:r>
          </a:p>
          <a:p>
            <a:pPr marL="0" indent="0">
              <a:buNone/>
            </a:pPr>
            <a:endParaRPr lang="en-US" sz="100" dirty="0"/>
          </a:p>
          <a:p>
            <a:pPr marL="0" indent="0">
              <a:lnSpc>
                <a:spcPct val="100000"/>
              </a:lnSpc>
              <a:buNone/>
            </a:pPr>
            <a:r>
              <a:rPr lang="zh-TW" altLang="en-US" sz="3000" dirty="0"/>
              <a:t>並且你們在大難之中、蒙了聖靈所賜的喜樂、領受真道、就</a:t>
            </a:r>
            <a:r>
              <a:rPr lang="zh-TW" altLang="en-US" sz="3000" b="1" u="sng" dirty="0">
                <a:solidFill>
                  <a:srgbClr val="C00000"/>
                </a:solidFill>
              </a:rPr>
              <a:t>效法</a:t>
            </a:r>
            <a:r>
              <a:rPr lang="zh-TW" altLang="en-US" sz="3000" dirty="0"/>
              <a:t>我們、也效法了主． 甚至你們作了馬其頓和亞該亞、所有信主之人的</a:t>
            </a:r>
            <a:r>
              <a:rPr lang="zh-TW" altLang="en-US" sz="3000" b="1" u="sng" dirty="0">
                <a:solidFill>
                  <a:srgbClr val="C00000"/>
                </a:solidFill>
              </a:rPr>
              <a:t>榜樣</a:t>
            </a:r>
            <a:r>
              <a:rPr lang="zh-TW" altLang="en-US" sz="3000" dirty="0"/>
              <a:t>。 </a:t>
            </a:r>
            <a:endParaRPr lang="en-US" sz="3000" dirty="0"/>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10</a:t>
            </a:fld>
            <a:endParaRPr lang="en-US"/>
          </a:p>
        </p:txBody>
      </p:sp>
      <p:sp>
        <p:nvSpPr>
          <p:cNvPr id="7" name="TextBox 6"/>
          <p:cNvSpPr txBox="1"/>
          <p:nvPr/>
        </p:nvSpPr>
        <p:spPr>
          <a:xfrm>
            <a:off x="0" y="2799760"/>
            <a:ext cx="12192000" cy="4124206"/>
          </a:xfrm>
          <a:prstGeom prst="rect">
            <a:avLst/>
          </a:prstGeom>
          <a:noFill/>
        </p:spPr>
        <p:txBody>
          <a:bodyPr wrap="square" rtlCol="0">
            <a:spAutoFit/>
          </a:bodyPr>
          <a:lstStyle/>
          <a:p>
            <a:pPr marL="285750" indent="-285750">
              <a:buFont typeface="Wingdings" panose="05000000000000000000" pitchFamily="2" charset="2"/>
              <a:buChar char="Ø"/>
            </a:pPr>
            <a:r>
              <a:rPr lang="en-US" sz="4000" dirty="0">
                <a:solidFill>
                  <a:srgbClr val="C00000"/>
                </a:solidFill>
              </a:rPr>
              <a:t> </a:t>
            </a:r>
            <a:r>
              <a:rPr lang="zh-CN" altLang="en-US" sz="4000" dirty="0"/>
              <a:t>我们在这个世界上就是神的活见证。 </a:t>
            </a:r>
            <a:endParaRPr lang="en-US" altLang="zh-CN" sz="4000" dirty="0"/>
          </a:p>
          <a:p>
            <a:r>
              <a:rPr lang="en-US" altLang="zh-CN" sz="4000" dirty="0"/>
              <a:t>     </a:t>
            </a:r>
            <a:r>
              <a:rPr lang="en-US" altLang="zh-CN" sz="4000" dirty="0">
                <a:solidFill>
                  <a:srgbClr val="0070C0"/>
                </a:solidFill>
              </a:rPr>
              <a:t>We Are God’s Living Testimony in this World.</a:t>
            </a:r>
          </a:p>
          <a:p>
            <a:pPr marL="285750" indent="-285750">
              <a:buFont typeface="Wingdings" panose="05000000000000000000" pitchFamily="2" charset="2"/>
              <a:buChar char="Ø"/>
            </a:pPr>
            <a:endParaRPr lang="en-US" sz="1200" dirty="0"/>
          </a:p>
          <a:p>
            <a:pPr marL="285750" indent="-285750">
              <a:buFont typeface="Wingdings" panose="05000000000000000000" pitchFamily="2" charset="2"/>
              <a:buChar char="Ø"/>
            </a:pPr>
            <a:r>
              <a:rPr lang="zh-CN" altLang="en-US" sz="4000" dirty="0">
                <a:solidFill>
                  <a:srgbClr val="C00000"/>
                </a:solidFill>
              </a:rPr>
              <a:t> </a:t>
            </a:r>
            <a:r>
              <a:rPr lang="zh-CN" altLang="en-US" sz="4000" dirty="0"/>
              <a:t>我们是基督在地球上所派的大使。</a:t>
            </a:r>
            <a:endParaRPr lang="en-US" altLang="zh-CN" sz="4000" dirty="0"/>
          </a:p>
          <a:p>
            <a:r>
              <a:rPr lang="en-US" sz="4000" dirty="0"/>
              <a:t>     </a:t>
            </a:r>
            <a:r>
              <a:rPr lang="en-US" sz="4000" dirty="0">
                <a:solidFill>
                  <a:srgbClr val="0070C0"/>
                </a:solidFill>
              </a:rPr>
              <a:t>We Are Ambassadors of Christ on Earth.</a:t>
            </a:r>
          </a:p>
          <a:p>
            <a:pPr marL="285750" indent="-285750">
              <a:buFont typeface="Wingdings" panose="05000000000000000000" pitchFamily="2" charset="2"/>
              <a:buChar char="Ø"/>
            </a:pPr>
            <a:endParaRPr lang="en-US" sz="1200" dirty="0"/>
          </a:p>
          <a:p>
            <a:pPr marL="285750" indent="-285750">
              <a:buFont typeface="Wingdings" panose="05000000000000000000" pitchFamily="2" charset="2"/>
              <a:buChar char="Ø"/>
            </a:pPr>
            <a:r>
              <a:rPr lang="zh-CN" altLang="en-US" sz="4000" dirty="0">
                <a:solidFill>
                  <a:srgbClr val="C00000"/>
                </a:solidFill>
              </a:rPr>
              <a:t> </a:t>
            </a:r>
            <a:r>
              <a:rPr lang="zh-CN" altLang="en-US" sz="4000" dirty="0"/>
              <a:t>有圣灵的完全的授权与印证。</a:t>
            </a:r>
            <a:endParaRPr lang="en-US" altLang="zh-CN" sz="4000" dirty="0"/>
          </a:p>
          <a:p>
            <a:r>
              <a:rPr lang="en-US" sz="4000" dirty="0">
                <a:solidFill>
                  <a:srgbClr val="0070C0"/>
                </a:solidFill>
              </a:rPr>
              <a:t>     Fully Authorized and Empowered with the Holy Spirit.</a:t>
            </a:r>
          </a:p>
        </p:txBody>
      </p:sp>
    </p:spTree>
    <p:extLst>
      <p:ext uri="{BB962C8B-B14F-4D97-AF65-F5344CB8AC3E}">
        <p14:creationId xmlns:p14="http://schemas.microsoft.com/office/powerpoint/2010/main" val="12218918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fade">
                                      <p:cBhvr>
                                        <p:cTn id="19" dur="1000"/>
                                        <p:tgtEl>
                                          <p:spTgt spid="7">
                                            <p:txEl>
                                              <p:pRg st="3" end="3"/>
                                            </p:txEl>
                                          </p:spTgt>
                                        </p:tgtEl>
                                      </p:cBhvr>
                                    </p:animEffect>
                                    <p:anim calcmode="lin" valueType="num">
                                      <p:cBhvr>
                                        <p:cTn id="20"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1000"/>
                                        <p:tgtEl>
                                          <p:spTgt spid="7">
                                            <p:txEl>
                                              <p:pRg st="4" end="4"/>
                                            </p:txEl>
                                          </p:spTgt>
                                        </p:tgtEl>
                                      </p:cBhvr>
                                    </p:animEffect>
                                    <p:anim calcmode="lin" valueType="num">
                                      <p:cBhvr>
                                        <p:cTn id="25"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Effect transition="in" filter="fade">
                                      <p:cBhvr>
                                        <p:cTn id="31" dur="1000"/>
                                        <p:tgtEl>
                                          <p:spTgt spid="7">
                                            <p:txEl>
                                              <p:pRg st="6" end="6"/>
                                            </p:txEl>
                                          </p:spTgt>
                                        </p:tgtEl>
                                      </p:cBhvr>
                                    </p:animEffect>
                                    <p:anim calcmode="lin" valueType="num">
                                      <p:cBhvr>
                                        <p:cTn id="32"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7">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7">
                                            <p:txEl>
                                              <p:pRg st="7" end="7"/>
                                            </p:txEl>
                                          </p:spTgt>
                                        </p:tgtEl>
                                        <p:attrNameLst>
                                          <p:attrName>style.visibility</p:attrName>
                                        </p:attrNameLst>
                                      </p:cBhvr>
                                      <p:to>
                                        <p:strVal val="visible"/>
                                      </p:to>
                                    </p:set>
                                    <p:animEffect transition="in" filter="fade">
                                      <p:cBhvr>
                                        <p:cTn id="36" dur="1000"/>
                                        <p:tgtEl>
                                          <p:spTgt spid="7">
                                            <p:txEl>
                                              <p:pRg st="7" end="7"/>
                                            </p:txEl>
                                          </p:spTgt>
                                        </p:tgtEl>
                                      </p:cBhvr>
                                    </p:animEffect>
                                    <p:anim calcmode="lin" valueType="num">
                                      <p:cBhvr>
                                        <p:cTn id="37"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10728" y="158091"/>
            <a:ext cx="10515600" cy="1325563"/>
          </a:xfrm>
        </p:spPr>
        <p:txBody>
          <a:bodyPr/>
          <a:lstStyle/>
          <a:p>
            <a:pPr algn="ctr"/>
            <a:r>
              <a:rPr lang="zh-CN" altLang="en-US" sz="8000" b="1" dirty="0">
                <a:latin typeface="STKaiti" panose="02010600040101010101" pitchFamily="2" charset="-122"/>
                <a:ea typeface="STKaiti" panose="02010600040101010101" pitchFamily="2" charset="-122"/>
              </a:rPr>
              <a:t>摘要</a:t>
            </a:r>
            <a:r>
              <a:rPr lang="en-US" altLang="zh-CN" sz="7200" b="1" dirty="0"/>
              <a:t>	</a:t>
            </a:r>
            <a:r>
              <a:rPr lang="en-US" sz="7200" b="1" dirty="0">
                <a:solidFill>
                  <a:srgbClr val="0070C0"/>
                </a:solidFill>
                <a:latin typeface="Arial Rounded MT Bold" panose="020F0704030504030204" pitchFamily="34" charset="0"/>
              </a:rPr>
              <a:t>Summary</a:t>
            </a:r>
            <a:r>
              <a:rPr lang="en-US" sz="7200" b="1" dirty="0"/>
              <a:t>  </a:t>
            </a:r>
            <a:r>
              <a:rPr lang="en-US" dirty="0"/>
              <a:t>	</a:t>
            </a:r>
          </a:p>
        </p:txBody>
      </p:sp>
      <p:sp>
        <p:nvSpPr>
          <p:cNvPr id="3" name="Content Placeholder 2"/>
          <p:cNvSpPr>
            <a:spLocks noGrp="1"/>
          </p:cNvSpPr>
          <p:nvPr>
            <p:ph idx="1"/>
          </p:nvPr>
        </p:nvSpPr>
        <p:spPr>
          <a:xfrm>
            <a:off x="0" y="1690688"/>
            <a:ext cx="12192000" cy="5167312"/>
          </a:xfrm>
        </p:spPr>
        <p:txBody>
          <a:bodyPr>
            <a:normAutofit/>
          </a:bodyPr>
          <a:lstStyle/>
          <a:p>
            <a:pPr>
              <a:buFont typeface="Wingdings" panose="05000000000000000000" pitchFamily="2" charset="2"/>
              <a:buChar char="q"/>
            </a:pPr>
            <a:r>
              <a:rPr lang="en-US" dirty="0">
                <a:solidFill>
                  <a:srgbClr val="C00000"/>
                </a:solidFill>
              </a:rPr>
              <a:t> </a:t>
            </a:r>
            <a:r>
              <a:rPr lang="zh-CN" altLang="en-US" b="1" dirty="0"/>
              <a:t>我们被造是要在圣灵的授权下，在这个世界上代表上帝</a:t>
            </a:r>
            <a:r>
              <a:rPr lang="en-US" altLang="zh-CN" b="1" dirty="0"/>
              <a:t> </a:t>
            </a:r>
            <a:r>
              <a:rPr lang="zh-CN" altLang="en-US" dirty="0"/>
              <a:t>。 </a:t>
            </a:r>
            <a:endParaRPr lang="en-US" altLang="zh-CN" dirty="0"/>
          </a:p>
          <a:p>
            <a:pPr marL="0" indent="0">
              <a:buNone/>
            </a:pPr>
            <a:r>
              <a:rPr lang="en-US" dirty="0"/>
              <a:t>     </a:t>
            </a:r>
            <a:r>
              <a:rPr lang="en-US" b="1" dirty="0">
                <a:solidFill>
                  <a:srgbClr val="0070C0"/>
                </a:solidFill>
              </a:rPr>
              <a:t>We’re Created to Represent God in the World, Empowered by the Holy Spirit.</a:t>
            </a:r>
          </a:p>
          <a:p>
            <a:pPr>
              <a:buFont typeface="Wingdings" panose="05000000000000000000" pitchFamily="2" charset="2"/>
              <a:buChar char="q"/>
            </a:pPr>
            <a:endParaRPr lang="en-US" sz="800" dirty="0"/>
          </a:p>
          <a:p>
            <a:pPr>
              <a:buFont typeface="Wingdings" panose="05000000000000000000" pitchFamily="2" charset="2"/>
              <a:buChar char="q"/>
            </a:pPr>
            <a:r>
              <a:rPr lang="zh-CN" altLang="en-US" dirty="0">
                <a:solidFill>
                  <a:srgbClr val="C00000"/>
                </a:solidFill>
              </a:rPr>
              <a:t> </a:t>
            </a:r>
            <a:r>
              <a:rPr lang="zh-CN" altLang="en-US" b="1" dirty="0"/>
              <a:t>我们的使命</a:t>
            </a:r>
            <a:r>
              <a:rPr lang="en-US" altLang="zh-CN" b="1" dirty="0"/>
              <a:t>: </a:t>
            </a:r>
            <a:r>
              <a:rPr lang="zh-CN" altLang="en-US" b="1" dirty="0"/>
              <a:t>通过服事那些需要的和穷人</a:t>
            </a:r>
            <a:r>
              <a:rPr lang="en-US" altLang="zh-CN" b="1" dirty="0"/>
              <a:t>, </a:t>
            </a:r>
            <a:r>
              <a:rPr lang="zh-CN" altLang="en-US" b="1" dirty="0"/>
              <a:t>我们正在服事上帝。 </a:t>
            </a:r>
            <a:endParaRPr lang="en-US" altLang="zh-CN" b="1" dirty="0"/>
          </a:p>
          <a:p>
            <a:pPr marL="0" indent="0">
              <a:buNone/>
            </a:pPr>
            <a:r>
              <a:rPr lang="en-US" dirty="0"/>
              <a:t>     </a:t>
            </a:r>
            <a:r>
              <a:rPr lang="en-US" altLang="zh-CN" b="1" dirty="0">
                <a:solidFill>
                  <a:srgbClr val="0070C0"/>
                </a:solidFill>
              </a:rPr>
              <a:t>Our </a:t>
            </a:r>
            <a:r>
              <a:rPr lang="en-US" b="1" dirty="0">
                <a:solidFill>
                  <a:srgbClr val="0070C0"/>
                </a:solidFill>
              </a:rPr>
              <a:t>Mission: Through Serving Needy &amp; Poor People, We Serve God.</a:t>
            </a:r>
          </a:p>
          <a:p>
            <a:pPr>
              <a:buFont typeface="Wingdings" panose="05000000000000000000" pitchFamily="2" charset="2"/>
              <a:buChar char="q"/>
            </a:pPr>
            <a:endParaRPr lang="en-US" sz="800" dirty="0"/>
          </a:p>
          <a:p>
            <a:pPr>
              <a:buFont typeface="Wingdings" panose="05000000000000000000" pitchFamily="2" charset="2"/>
              <a:buChar char="q"/>
            </a:pPr>
            <a:r>
              <a:rPr lang="zh-CN" altLang="en-US" dirty="0">
                <a:solidFill>
                  <a:srgbClr val="C00000"/>
                </a:solidFill>
              </a:rPr>
              <a:t> </a:t>
            </a:r>
            <a:r>
              <a:rPr lang="zh-CN" altLang="en-US" b="1" dirty="0"/>
              <a:t>我们有很多工作要做</a:t>
            </a:r>
            <a:r>
              <a:rPr lang="en-US" altLang="zh-CN" b="1" dirty="0"/>
              <a:t>, </a:t>
            </a:r>
            <a:r>
              <a:rPr lang="zh-CN" altLang="en-US" b="1" dirty="0"/>
              <a:t>因为我们是少数被选中的人。</a:t>
            </a:r>
            <a:endParaRPr lang="en-US" altLang="zh-CN" b="1" dirty="0"/>
          </a:p>
          <a:p>
            <a:pPr marL="0" indent="0">
              <a:buNone/>
            </a:pPr>
            <a:r>
              <a:rPr lang="en-US" dirty="0"/>
              <a:t>      </a:t>
            </a:r>
            <a:r>
              <a:rPr lang="en-US" b="1" dirty="0">
                <a:solidFill>
                  <a:srgbClr val="0070C0"/>
                </a:solidFill>
              </a:rPr>
              <a:t>We Have a Lot of Work to Do, Because We Are the Chosen Few.</a:t>
            </a:r>
          </a:p>
          <a:p>
            <a:pPr>
              <a:buFont typeface="Wingdings" panose="05000000000000000000" pitchFamily="2" charset="2"/>
              <a:buChar char="q"/>
            </a:pPr>
            <a:endParaRPr lang="en-US" sz="800" dirty="0"/>
          </a:p>
          <a:p>
            <a:pPr>
              <a:buFont typeface="Wingdings" panose="05000000000000000000" pitchFamily="2" charset="2"/>
              <a:buChar char="q"/>
            </a:pPr>
            <a:r>
              <a:rPr lang="zh-CN" altLang="en-US" dirty="0">
                <a:solidFill>
                  <a:srgbClr val="C00000"/>
                </a:solidFill>
              </a:rPr>
              <a:t> </a:t>
            </a:r>
            <a:r>
              <a:rPr lang="zh-CN" altLang="en-US" dirty="0"/>
              <a:t>当我们遵循他的遊戲规则去行之后，神赢</a:t>
            </a:r>
            <a:r>
              <a:rPr lang="en-US" altLang="zh-CN" dirty="0"/>
              <a:t>, </a:t>
            </a:r>
            <a:r>
              <a:rPr lang="zh-CN" altLang="en-US" dirty="0"/>
              <a:t>人赢</a:t>
            </a:r>
            <a:r>
              <a:rPr lang="en-US" altLang="zh-CN" dirty="0"/>
              <a:t>, </a:t>
            </a:r>
            <a:r>
              <a:rPr lang="zh-CN" altLang="en-US" dirty="0"/>
              <a:t>我也赢</a:t>
            </a:r>
            <a:r>
              <a:rPr lang="en-US" altLang="zh-CN" dirty="0"/>
              <a:t>, </a:t>
            </a:r>
            <a:r>
              <a:rPr lang="zh-CN" altLang="en-US" dirty="0"/>
              <a:t>所有的人都赢</a:t>
            </a:r>
            <a:r>
              <a:rPr lang="en-US" altLang="zh-CN" dirty="0"/>
              <a:t> </a:t>
            </a:r>
            <a:r>
              <a:rPr lang="zh-CN" altLang="en-US" dirty="0"/>
              <a:t>。</a:t>
            </a:r>
            <a:endParaRPr lang="en-US" altLang="zh-CN" dirty="0"/>
          </a:p>
          <a:p>
            <a:pPr marL="0" indent="0">
              <a:buNone/>
            </a:pPr>
            <a:r>
              <a:rPr lang="en-US" dirty="0"/>
              <a:t>     </a:t>
            </a:r>
            <a:r>
              <a:rPr lang="en-US" b="1" dirty="0">
                <a:solidFill>
                  <a:srgbClr val="0070C0"/>
                </a:solidFill>
              </a:rPr>
              <a:t>When We Follow His Rules, God Win, Men Win, I Win, Everyone Win.</a:t>
            </a:r>
          </a:p>
          <a:p>
            <a:pPr>
              <a:buFont typeface="Wingdings" panose="05000000000000000000" pitchFamily="2" charset="2"/>
              <a:buChar char="q"/>
            </a:pPr>
            <a:endParaRPr lang="en-US" dirty="0"/>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11</a:t>
            </a:fld>
            <a:endParaRPr lang="en-US"/>
          </a:p>
        </p:txBody>
      </p:sp>
    </p:spTree>
    <p:extLst>
      <p:ext uri="{BB962C8B-B14F-4D97-AF65-F5344CB8AC3E}">
        <p14:creationId xmlns:p14="http://schemas.microsoft.com/office/powerpoint/2010/main" val="1067813428"/>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661" y="174661"/>
            <a:ext cx="11753636" cy="6546814"/>
          </a:xfrm>
        </p:spPr>
        <p:txBody>
          <a:bodyPr>
            <a:normAutofit fontScale="92500" lnSpcReduction="10000"/>
          </a:bodyPr>
          <a:lstStyle/>
          <a:p>
            <a:pPr marL="0" indent="0">
              <a:lnSpc>
                <a:spcPct val="110000"/>
              </a:lnSpc>
              <a:buNone/>
            </a:pPr>
            <a:r>
              <a:rPr lang="zh-CN" altLang="en-US" sz="5400" b="1" dirty="0"/>
              <a:t>惟有你们是</a:t>
            </a:r>
            <a:r>
              <a:rPr lang="zh-CN" altLang="en-US" sz="5400" b="1" dirty="0">
                <a:solidFill>
                  <a:srgbClr val="C00000"/>
                </a:solidFill>
              </a:rPr>
              <a:t>被拣选的族类</a:t>
            </a:r>
            <a:r>
              <a:rPr lang="zh-CN" altLang="en-US" sz="5400" b="1" dirty="0"/>
              <a:t>，是有君尊的祭司，是圣洁的国度，是属神的子民，要叫你们宣扬那召你们出黑暗入奇妙光明者的美德。</a:t>
            </a:r>
            <a:endParaRPr lang="en-US" altLang="zh-CN" sz="5400" b="1" dirty="0"/>
          </a:p>
          <a:p>
            <a:pPr marL="0" indent="0">
              <a:buNone/>
            </a:pPr>
            <a:endParaRPr lang="en-US" sz="1000" dirty="0"/>
          </a:p>
          <a:p>
            <a:pPr marL="0" indent="0">
              <a:buNone/>
            </a:pPr>
            <a:r>
              <a:rPr lang="en-US" sz="4800" b="1" dirty="0">
                <a:solidFill>
                  <a:srgbClr val="0070C0"/>
                </a:solidFill>
              </a:rPr>
              <a:t>But you are </a:t>
            </a:r>
            <a:r>
              <a:rPr lang="en-US" sz="4800" b="1" dirty="0">
                <a:solidFill>
                  <a:srgbClr val="FF0000"/>
                </a:solidFill>
              </a:rPr>
              <a:t>a chosen race</a:t>
            </a:r>
            <a:r>
              <a:rPr lang="en-US" sz="4800" b="1" dirty="0">
                <a:solidFill>
                  <a:srgbClr val="0070C0"/>
                </a:solidFill>
              </a:rPr>
              <a:t>, a royal priesthood, a holy nation, a people of his own, so that you may proclaim the virtues of the one who called you out of darkness into his marvelous light.</a:t>
            </a:r>
          </a:p>
          <a:p>
            <a:pPr marL="0" indent="0" algn="r">
              <a:buNone/>
            </a:pPr>
            <a:endParaRPr lang="en-US" altLang="zh-CN" sz="2400" dirty="0"/>
          </a:p>
          <a:p>
            <a:pPr marL="0" indent="0" algn="r">
              <a:buNone/>
            </a:pPr>
            <a:r>
              <a:rPr lang="zh-CN" altLang="en-US" sz="2400" dirty="0"/>
              <a:t>彼 得 前 書</a:t>
            </a:r>
            <a:r>
              <a:rPr lang="en-US" sz="2400" dirty="0"/>
              <a:t> </a:t>
            </a:r>
            <a:r>
              <a:rPr lang="en-US" dirty="0"/>
              <a:t>1 Peter 2:9 NET</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2</a:t>
            </a:fld>
            <a:endParaRPr lang="en-US"/>
          </a:p>
        </p:txBody>
      </p:sp>
    </p:spTree>
    <p:extLst>
      <p:ext uri="{BB962C8B-B14F-4D97-AF65-F5344CB8AC3E}">
        <p14:creationId xmlns:p14="http://schemas.microsoft.com/office/powerpoint/2010/main" val="3903469331"/>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 and to wait for his Son from heaven, whom he raised from the dead, Jesus our deliverer from the coming wrath.</a:t>
            </a:r>
          </a:p>
          <a:p>
            <a:pPr marL="0" indent="0">
              <a:lnSpc>
                <a:spcPct val="120000"/>
              </a:lnSpc>
              <a:buNone/>
            </a:pPr>
            <a:r>
              <a:rPr lang="zh-CN" altLang="en-US" dirty="0">
                <a:solidFill>
                  <a:schemeClr val="accent1">
                    <a:lumMod val="75000"/>
                  </a:schemeClr>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 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3</a:t>
            </a:fld>
            <a:endParaRPr lang="en-US"/>
          </a:p>
        </p:txBody>
      </p:sp>
    </p:spTree>
    <p:extLst>
      <p:ext uri="{BB962C8B-B14F-4D97-AF65-F5344CB8AC3E}">
        <p14:creationId xmlns:p14="http://schemas.microsoft.com/office/powerpoint/2010/main" val="2618396195"/>
      </p:ext>
    </p:extLst>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solidFill>
                  <a:srgbClr val="FF0000"/>
                </a:solidFill>
              </a:rPr>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a:t>
            </a:r>
            <a:r>
              <a:rPr lang="en-US" sz="3400" b="1" u="sng" dirty="0">
                <a:solidFill>
                  <a:srgbClr val="C00000"/>
                </a:solidFill>
              </a:rPr>
              <a:t>faith</a:t>
            </a:r>
            <a:r>
              <a:rPr lang="en-US" sz="3400" dirty="0">
                <a:solidFill>
                  <a:srgbClr val="FF0000"/>
                </a:solidFill>
              </a:rPr>
              <a:t> and labor of </a:t>
            </a:r>
            <a:r>
              <a:rPr lang="en-US" sz="3400" b="1" u="sng" dirty="0">
                <a:solidFill>
                  <a:srgbClr val="C00000"/>
                </a:solidFill>
              </a:rPr>
              <a:t>love</a:t>
            </a:r>
            <a:r>
              <a:rPr lang="en-US" sz="3400" dirty="0">
                <a:solidFill>
                  <a:srgbClr val="FF0000"/>
                </a:solidFill>
              </a:rPr>
              <a:t> and endurance of </a:t>
            </a:r>
            <a:r>
              <a:rPr lang="en-US" sz="3400" b="1" u="sng" dirty="0">
                <a:solidFill>
                  <a:srgbClr val="C00000"/>
                </a:solidFill>
              </a:rPr>
              <a:t>hope</a:t>
            </a:r>
            <a:r>
              <a:rPr lang="en-US" sz="3400" dirty="0">
                <a:solidFill>
                  <a:srgbClr val="FF0000"/>
                </a:solidFill>
              </a:rPr>
              <a:t> in our Lord Jesus Christ. </a:t>
            </a:r>
            <a:r>
              <a:rPr lang="en-US" sz="3400" dirty="0"/>
              <a:t>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 and to wait for his Son from heaven, whom he raised from the dead, Jesus our deliverer from the coming wrath.</a:t>
            </a:r>
          </a:p>
          <a:p>
            <a:pPr marL="0" indent="0">
              <a:lnSpc>
                <a:spcPct val="120000"/>
              </a:lnSpc>
              <a:buNone/>
            </a:pPr>
            <a:r>
              <a:rPr lang="zh-CN" altLang="en-US" dirty="0">
                <a:solidFill>
                  <a:srgbClr val="C00000"/>
                </a:solidFill>
              </a:rPr>
              <a:t>保羅、西拉、提摩太、寫信給帖撒羅尼迦在父　神和主耶穌基督裡的教會．願恩惠平安歸與你們。 我們為你們眾人常常感謝　神、禱告的時候提到你們． 在　神我們的父面前、不住的記念你們因</a:t>
            </a:r>
            <a:r>
              <a:rPr lang="zh-CN" altLang="en-US" b="1" u="sng" dirty="0">
                <a:solidFill>
                  <a:srgbClr val="C00000"/>
                </a:solidFill>
              </a:rPr>
              <a:t>信心</a:t>
            </a:r>
            <a:r>
              <a:rPr lang="zh-CN" altLang="en-US" dirty="0">
                <a:solidFill>
                  <a:srgbClr val="C00000"/>
                </a:solidFill>
              </a:rPr>
              <a:t>所作的工夫、因</a:t>
            </a:r>
            <a:r>
              <a:rPr lang="zh-CN" altLang="en-US" b="1" u="sng" dirty="0">
                <a:solidFill>
                  <a:srgbClr val="C00000"/>
                </a:solidFill>
              </a:rPr>
              <a:t>愛心</a:t>
            </a:r>
            <a:r>
              <a:rPr lang="zh-CN" altLang="en-US" dirty="0">
                <a:solidFill>
                  <a:srgbClr val="C00000"/>
                </a:solidFill>
              </a:rPr>
              <a:t>所受的勞苦、因</a:t>
            </a:r>
            <a:r>
              <a:rPr lang="zh-CN" altLang="en-US" b="1" u="sng" dirty="0">
                <a:solidFill>
                  <a:srgbClr val="C00000"/>
                </a:solidFill>
              </a:rPr>
              <a:t>盼望</a:t>
            </a:r>
            <a:r>
              <a:rPr lang="zh-CN" altLang="en-US" dirty="0">
                <a:solidFill>
                  <a:srgbClr val="C00000"/>
                </a:solidFill>
              </a:rPr>
              <a:t>我們主耶穌基督所存的忍耐。 </a:t>
            </a:r>
            <a:r>
              <a:rPr lang="zh-CN" altLang="en-US" dirty="0">
                <a:solidFill>
                  <a:schemeClr val="accent1">
                    <a:lumMod val="75000"/>
                  </a:schemeClr>
                </a:solidFill>
              </a:rPr>
              <a:t>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2" name="Date Placeholder 1"/>
          <p:cNvSpPr>
            <a:spLocks noGrp="1"/>
          </p:cNvSpPr>
          <p:nvPr>
            <p:ph type="dt" sz="half" idx="10"/>
          </p:nvPr>
        </p:nvSpPr>
        <p:spPr/>
        <p:txBody>
          <a:bodyPr/>
          <a:lstStyle/>
          <a:p>
            <a:r>
              <a:rPr lang="en-US"/>
              <a:t>2019 1 20</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t>4</a:t>
            </a:fld>
            <a:endParaRPr lang="en-US"/>
          </a:p>
        </p:txBody>
      </p:sp>
    </p:spTree>
    <p:extLst>
      <p:ext uri="{BB962C8B-B14F-4D97-AF65-F5344CB8AC3E}">
        <p14:creationId xmlns:p14="http://schemas.microsoft.com/office/powerpoint/2010/main" val="1212509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12192000" cy="1668543"/>
          </a:xfrm>
        </p:spPr>
        <p:txBody>
          <a:bodyPr/>
          <a:lstStyle/>
          <a:p>
            <a:pPr lvl="0">
              <a:spcBef>
                <a:spcPts val="1000"/>
              </a:spcBef>
            </a:pPr>
            <a:r>
              <a:rPr lang="en-US" sz="2800" dirty="0">
                <a:solidFill>
                  <a:prstClr val="black"/>
                </a:solidFill>
                <a:latin typeface="Calibri" panose="020F0502020204030204"/>
                <a:ea typeface="+mn-ea"/>
                <a:cs typeface="+mn-cs"/>
              </a:rPr>
              <a:t>your work of faith and labor of love and endurance of hope in our lord Jesus Christ</a:t>
            </a:r>
            <a:br>
              <a:rPr lang="en-US" sz="2800" dirty="0">
                <a:solidFill>
                  <a:prstClr val="black"/>
                </a:solidFill>
                <a:latin typeface="Calibri" panose="020F0502020204030204"/>
                <a:ea typeface="+mn-ea"/>
                <a:cs typeface="+mn-cs"/>
              </a:rPr>
            </a:br>
            <a:br>
              <a:rPr lang="en-US" sz="800" dirty="0">
                <a:solidFill>
                  <a:prstClr val="black"/>
                </a:solidFill>
                <a:latin typeface="Calibri" panose="020F0502020204030204"/>
                <a:ea typeface="+mn-ea"/>
                <a:cs typeface="+mn-cs"/>
              </a:rPr>
            </a:br>
            <a:br>
              <a:rPr lang="en-US" sz="800" dirty="0">
                <a:solidFill>
                  <a:prstClr val="black"/>
                </a:solidFill>
                <a:latin typeface="Calibri" panose="020F0502020204030204"/>
                <a:ea typeface="+mn-ea"/>
                <a:cs typeface="+mn-cs"/>
              </a:rPr>
            </a:br>
            <a:r>
              <a:rPr lang="zh-TW" altLang="en-US" sz="2800" dirty="0">
                <a:solidFill>
                  <a:srgbClr val="00B0F0"/>
                </a:solidFill>
                <a:latin typeface="Calibri" panose="020F0502020204030204"/>
                <a:cs typeface="+mn-cs"/>
              </a:rPr>
              <a:t>因信心所作的工夫、因愛心所受的勞苦、因盼望我們主耶穌基督所存的忍耐</a:t>
            </a:r>
            <a:endParaRPr lang="en-US" dirty="0"/>
          </a:p>
        </p:txBody>
      </p:sp>
      <p:sp>
        <p:nvSpPr>
          <p:cNvPr id="5" name="Content Placeholder 4"/>
          <p:cNvSpPr>
            <a:spLocks noGrp="1"/>
          </p:cNvSpPr>
          <p:nvPr>
            <p:ph idx="1"/>
          </p:nvPr>
        </p:nvSpPr>
        <p:spPr>
          <a:xfrm>
            <a:off x="0" y="1923068"/>
            <a:ext cx="12192000" cy="4934932"/>
          </a:xfrm>
        </p:spPr>
        <p:txBody>
          <a:bodyPr/>
          <a:lstStyle/>
          <a:p>
            <a:pPr>
              <a:buFont typeface="Wingdings" panose="05000000000000000000" pitchFamily="2" charset="2"/>
              <a:buChar char="q"/>
            </a:pPr>
            <a:r>
              <a:rPr lang="en-US" sz="4000" dirty="0">
                <a:solidFill>
                  <a:srgbClr val="C00000"/>
                </a:solidFill>
              </a:rPr>
              <a:t> </a:t>
            </a:r>
            <a:r>
              <a:rPr lang="en-US" sz="4000" dirty="0"/>
              <a:t>Work Of </a:t>
            </a:r>
            <a:r>
              <a:rPr lang="en-US" sz="4000" b="1" u="sng" dirty="0"/>
              <a:t>Faith</a:t>
            </a:r>
            <a:r>
              <a:rPr lang="en-US" sz="4000" dirty="0"/>
              <a:t> </a:t>
            </a:r>
            <a:r>
              <a:rPr lang="en-US" sz="3600" dirty="0"/>
              <a:t>	</a:t>
            </a:r>
            <a:r>
              <a:rPr lang="zh-CN" altLang="en-US" sz="3200" b="1" dirty="0">
                <a:solidFill>
                  <a:srgbClr val="0070C0"/>
                </a:solidFill>
                <a:latin typeface="PMingLiU-ExtB" panose="02020500000000000000" pitchFamily="18" charset="-120"/>
              </a:rPr>
              <a:t>因</a:t>
            </a:r>
            <a:r>
              <a:rPr lang="zh-CN" altLang="en-US" sz="3200" b="1" u="sng" dirty="0">
                <a:solidFill>
                  <a:srgbClr val="0070C0"/>
                </a:solidFill>
                <a:latin typeface="PMingLiU-ExtB" panose="02020500000000000000" pitchFamily="18" charset="-120"/>
              </a:rPr>
              <a:t>信心</a:t>
            </a:r>
            <a:r>
              <a:rPr lang="zh-CN" altLang="en-US" sz="3200" b="1" dirty="0">
                <a:solidFill>
                  <a:srgbClr val="0070C0"/>
                </a:solidFill>
                <a:latin typeface="PMingLiU-ExtB" panose="02020500000000000000" pitchFamily="18" charset="-120"/>
              </a:rPr>
              <a:t>所作的工夫</a:t>
            </a:r>
            <a:endParaRPr lang="en-US" dirty="0"/>
          </a:p>
          <a:p>
            <a:endParaRPr lang="en-US" sz="1000" dirty="0"/>
          </a:p>
          <a:p>
            <a:pPr>
              <a:buFont typeface="Wingdings" panose="05000000000000000000" pitchFamily="2" charset="2"/>
              <a:buChar char="q"/>
            </a:pPr>
            <a:r>
              <a:rPr lang="en-US" sz="4000" dirty="0">
                <a:solidFill>
                  <a:srgbClr val="C00000"/>
                </a:solidFill>
              </a:rPr>
              <a:t> </a:t>
            </a:r>
            <a:r>
              <a:rPr lang="en-US" sz="4000" dirty="0"/>
              <a:t>Labor Of </a:t>
            </a:r>
            <a:r>
              <a:rPr lang="en-US" sz="4000" b="1" u="sng" dirty="0"/>
              <a:t>Love</a:t>
            </a:r>
            <a:r>
              <a:rPr lang="en-US" sz="4000" dirty="0"/>
              <a:t> </a:t>
            </a:r>
            <a:r>
              <a:rPr lang="en-US" sz="4000" dirty="0">
                <a:latin typeface="PMingLiU-ExtB" panose="02020500000000000000" pitchFamily="18" charset="-120"/>
                <a:ea typeface="PMingLiU-ExtB" panose="02020500000000000000" pitchFamily="18" charset="-120"/>
              </a:rPr>
              <a:t>	</a:t>
            </a:r>
            <a:r>
              <a:rPr lang="zh-TW" altLang="en-US" sz="3200" b="1" dirty="0">
                <a:solidFill>
                  <a:srgbClr val="0070C0"/>
                </a:solidFill>
                <a:latin typeface="PMingLiU-ExtB" panose="02020500000000000000" pitchFamily="18" charset="-120"/>
                <a:ea typeface="PMingLiU-ExtB" panose="02020500000000000000" pitchFamily="18" charset="-120"/>
              </a:rPr>
              <a:t>因</a:t>
            </a:r>
            <a:r>
              <a:rPr lang="zh-TW" altLang="en-US" sz="3200" b="1" u="sng" dirty="0">
                <a:solidFill>
                  <a:srgbClr val="0070C0"/>
                </a:solidFill>
                <a:latin typeface="PMingLiU-ExtB" panose="02020500000000000000" pitchFamily="18" charset="-120"/>
                <a:ea typeface="PMingLiU-ExtB" panose="02020500000000000000" pitchFamily="18" charset="-120"/>
              </a:rPr>
              <a:t>愛心</a:t>
            </a:r>
            <a:r>
              <a:rPr lang="zh-TW" altLang="en-US" sz="3200" b="1" dirty="0">
                <a:solidFill>
                  <a:srgbClr val="0070C0"/>
                </a:solidFill>
                <a:latin typeface="PMingLiU-ExtB" panose="02020500000000000000" pitchFamily="18" charset="-120"/>
                <a:ea typeface="PMingLiU-ExtB" panose="02020500000000000000" pitchFamily="18" charset="-120"/>
              </a:rPr>
              <a:t>所受的勞苦</a:t>
            </a:r>
            <a:endParaRPr lang="en-US" dirty="0"/>
          </a:p>
          <a:p>
            <a:endParaRPr lang="en-US" sz="1000" dirty="0"/>
          </a:p>
          <a:p>
            <a:pPr>
              <a:buFont typeface="Wingdings" panose="05000000000000000000" pitchFamily="2" charset="2"/>
              <a:buChar char="q"/>
            </a:pPr>
            <a:r>
              <a:rPr lang="en-US" sz="4000" dirty="0">
                <a:solidFill>
                  <a:srgbClr val="C00000"/>
                </a:solidFill>
              </a:rPr>
              <a:t> </a:t>
            </a:r>
            <a:r>
              <a:rPr lang="en-US" sz="4000" dirty="0"/>
              <a:t>Endurance Of </a:t>
            </a:r>
            <a:r>
              <a:rPr lang="en-US" sz="4000" b="1" u="sng" dirty="0"/>
              <a:t>Hope</a:t>
            </a:r>
            <a:r>
              <a:rPr lang="en-US" sz="4000" dirty="0"/>
              <a:t> In Our Lord Jesus Christ   </a:t>
            </a:r>
            <a:endParaRPr lang="en-US" dirty="0"/>
          </a:p>
          <a:p>
            <a:pPr marL="0" indent="0">
              <a:buNone/>
            </a:pPr>
            <a:r>
              <a:rPr lang="en-US" altLang="zh-TW" dirty="0"/>
              <a:t>   </a:t>
            </a:r>
            <a:r>
              <a:rPr lang="en-US" altLang="zh-TW" dirty="0">
                <a:latin typeface="PMingLiU-ExtB" panose="02020500000000000000" pitchFamily="18" charset="-120"/>
                <a:ea typeface="PMingLiU-ExtB" panose="02020500000000000000" pitchFamily="18" charset="-120"/>
              </a:rPr>
              <a:t>   </a:t>
            </a:r>
            <a:r>
              <a:rPr lang="zh-TW" altLang="en-US" sz="3200" b="1" dirty="0">
                <a:solidFill>
                  <a:srgbClr val="0070C0"/>
                </a:solidFill>
                <a:latin typeface="PMingLiU-ExtB" panose="02020500000000000000" pitchFamily="18" charset="-120"/>
                <a:ea typeface="PMingLiU-ExtB" panose="02020500000000000000" pitchFamily="18" charset="-120"/>
              </a:rPr>
              <a:t>因</a:t>
            </a:r>
            <a:r>
              <a:rPr lang="zh-TW" altLang="en-US" sz="3200" b="1" u="sng" dirty="0">
                <a:solidFill>
                  <a:srgbClr val="0070C0"/>
                </a:solidFill>
                <a:latin typeface="PMingLiU-ExtB" panose="02020500000000000000" pitchFamily="18" charset="-120"/>
                <a:ea typeface="PMingLiU-ExtB" panose="02020500000000000000" pitchFamily="18" charset="-120"/>
              </a:rPr>
              <a:t>盼望</a:t>
            </a:r>
            <a:r>
              <a:rPr lang="zh-TW" altLang="en-US" sz="3200" b="1" dirty="0">
                <a:solidFill>
                  <a:srgbClr val="0070C0"/>
                </a:solidFill>
                <a:latin typeface="PMingLiU-ExtB" panose="02020500000000000000" pitchFamily="18" charset="-120"/>
                <a:ea typeface="PMingLiU-ExtB" panose="02020500000000000000" pitchFamily="18" charset="-120"/>
              </a:rPr>
              <a:t>我們主耶穌基督所存的忍耐</a:t>
            </a:r>
            <a:endParaRPr lang="en-US" altLang="zh-TW" sz="3200" b="1" dirty="0">
              <a:solidFill>
                <a:srgbClr val="0070C0"/>
              </a:solidFill>
              <a:latin typeface="PMingLiU-ExtB" panose="02020500000000000000" pitchFamily="18" charset="-120"/>
              <a:ea typeface="PMingLiU-ExtB" panose="02020500000000000000" pitchFamily="18" charset="-120"/>
            </a:endParaRPr>
          </a:p>
          <a:p>
            <a:pPr marL="0" indent="0">
              <a:buNone/>
            </a:pPr>
            <a:endParaRPr lang="en-US" sz="1600" b="1" dirty="0">
              <a:solidFill>
                <a:srgbClr val="0070C0"/>
              </a:solidFill>
              <a:latin typeface="PMingLiU-ExtB" panose="02020500000000000000" pitchFamily="18" charset="-120"/>
              <a:ea typeface="PMingLiU-ExtB" panose="02020500000000000000" pitchFamily="18" charset="-120"/>
            </a:endParaRPr>
          </a:p>
          <a:p>
            <a:pPr marL="914400" lvl="2" indent="0">
              <a:buNone/>
            </a:pPr>
            <a:r>
              <a:rPr lang="en-US" sz="4800" b="1" dirty="0">
                <a:latin typeface="Arial Rounded MT Bold" panose="020F0704030504030204" pitchFamily="34" charset="0"/>
                <a:ea typeface="PMingLiU-ExtB" panose="02020500000000000000" pitchFamily="18" charset="-120"/>
              </a:rPr>
              <a:t>His Coming Again</a:t>
            </a:r>
            <a:r>
              <a:rPr lang="en-US" sz="4400" b="1" dirty="0">
                <a:latin typeface="Arial Rounded MT Bold" panose="020F0704030504030204" pitchFamily="34" charset="0"/>
                <a:ea typeface="PMingLiU-ExtB" panose="02020500000000000000" pitchFamily="18" charset="-120"/>
              </a:rPr>
              <a:t>	</a:t>
            </a:r>
            <a:r>
              <a:rPr lang="zh-CN" altLang="en-US" sz="4800" b="1" dirty="0">
                <a:solidFill>
                  <a:srgbClr val="FF0000"/>
                </a:solidFill>
                <a:latin typeface="Yu Gothic" panose="020B0400000000000000" pitchFamily="34" charset="-128"/>
                <a:ea typeface="Yu Gothic" panose="020B0400000000000000" pitchFamily="34" charset="-128"/>
              </a:rPr>
              <a:t>他的再来</a:t>
            </a:r>
            <a:endParaRPr lang="en-US" sz="4800" b="1" dirty="0">
              <a:solidFill>
                <a:srgbClr val="FF0000"/>
              </a:solidFill>
              <a:latin typeface="Yu Gothic" panose="020B0400000000000000" pitchFamily="34" charset="-128"/>
              <a:ea typeface="Yu Gothic" panose="020B0400000000000000" pitchFamily="34" charset="-128"/>
            </a:endParaRPr>
          </a:p>
        </p:txBody>
      </p:sp>
      <p:sp>
        <p:nvSpPr>
          <p:cNvPr id="6" name="Date Placeholder 5"/>
          <p:cNvSpPr>
            <a:spLocks noGrp="1"/>
          </p:cNvSpPr>
          <p:nvPr>
            <p:ph type="dt" sz="half" idx="10"/>
          </p:nvPr>
        </p:nvSpPr>
        <p:spPr/>
        <p:txBody>
          <a:bodyPr/>
          <a:lstStyle/>
          <a:p>
            <a:r>
              <a:rPr lang="en-US"/>
              <a:t>2019 1 20</a:t>
            </a:r>
          </a:p>
        </p:txBody>
      </p:sp>
      <p:sp>
        <p:nvSpPr>
          <p:cNvPr id="7" name="Footer Placeholder 6"/>
          <p:cNvSpPr>
            <a:spLocks noGrp="1"/>
          </p:cNvSpPr>
          <p:nvPr>
            <p:ph type="ftr" sz="quarter" idx="11"/>
          </p:nvPr>
        </p:nvSpPr>
        <p:spPr/>
        <p:txBody>
          <a:bodyPr/>
          <a:lstStyle/>
          <a:p>
            <a:r>
              <a:rPr lang="en-US"/>
              <a:t>CCCC</a:t>
            </a:r>
          </a:p>
        </p:txBody>
      </p:sp>
      <p:sp>
        <p:nvSpPr>
          <p:cNvPr id="8" name="Slide Number Placeholder 7"/>
          <p:cNvSpPr>
            <a:spLocks noGrp="1"/>
          </p:cNvSpPr>
          <p:nvPr>
            <p:ph type="sldNum" sz="quarter" idx="12"/>
          </p:nvPr>
        </p:nvSpPr>
        <p:spPr/>
        <p:txBody>
          <a:bodyPr/>
          <a:lstStyle/>
          <a:p>
            <a:fld id="{FE4D0FE8-3FD3-4C39-A98C-A05ED989BC90}" type="slidenum">
              <a:rPr lang="en-US" smtClean="0"/>
              <a:t>5</a:t>
            </a:fld>
            <a:endParaRPr lang="en-US"/>
          </a:p>
        </p:txBody>
      </p:sp>
    </p:spTree>
    <p:custDataLst>
      <p:tags r:id="rId1"/>
    </p:custDataLst>
    <p:extLst>
      <p:ext uri="{BB962C8B-B14F-4D97-AF65-F5344CB8AC3E}">
        <p14:creationId xmlns:p14="http://schemas.microsoft.com/office/powerpoint/2010/main" val="14016458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fade">
                                      <p:cBhvr>
                                        <p:cTn id="26" dur="1000"/>
                                        <p:tgtEl>
                                          <p:spTgt spid="5">
                                            <p:txEl>
                                              <p:pRg st="5" end="5"/>
                                            </p:txEl>
                                          </p:spTgt>
                                        </p:tgtEl>
                                      </p:cBhvr>
                                    </p:animEffect>
                                    <p:anim calcmode="lin" valueType="num">
                                      <p:cBhvr>
                                        <p:cTn id="27"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5">
                                            <p:txEl>
                                              <p:pRg st="7" end="7"/>
                                            </p:txEl>
                                          </p:spTgt>
                                        </p:tgtEl>
                                        <p:attrNameLst>
                                          <p:attrName>style.visibility</p:attrName>
                                        </p:attrNameLst>
                                      </p:cBhvr>
                                      <p:to>
                                        <p:strVal val="visible"/>
                                      </p:to>
                                    </p:set>
                                    <p:animEffect transition="in" filter="fade">
                                      <p:cBhvr>
                                        <p:cTn id="33" dur="1000"/>
                                        <p:tgtEl>
                                          <p:spTgt spid="5">
                                            <p:txEl>
                                              <p:pRg st="7" end="7"/>
                                            </p:txEl>
                                          </p:spTgt>
                                        </p:tgtEl>
                                      </p:cBhvr>
                                    </p:animEffect>
                                    <p:anim calcmode="lin" valueType="num">
                                      <p:cBhvr>
                                        <p:cTn id="34"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50498" y="8626"/>
            <a:ext cx="8583283" cy="1683648"/>
          </a:xfrm>
        </p:spPr>
        <p:txBody>
          <a:bodyPr>
            <a:normAutofit/>
          </a:bodyPr>
          <a:lstStyle/>
          <a:p>
            <a:pPr algn="ctr"/>
            <a:r>
              <a:rPr lang="en-US" altLang="zh-CN" sz="6000" b="1" dirty="0">
                <a:latin typeface="Arial Rounded MT Bold" panose="020F0704030504030204" pitchFamily="34" charset="0"/>
              </a:rPr>
              <a:t>Review</a:t>
            </a:r>
            <a:r>
              <a:rPr lang="en-US" altLang="zh-CN" sz="6000" b="1" dirty="0"/>
              <a:t> 	</a:t>
            </a:r>
            <a:r>
              <a:rPr lang="zh-CN" altLang="en-US" sz="8000" b="1" dirty="0">
                <a:solidFill>
                  <a:srgbClr val="002060"/>
                </a:solidFill>
                <a:latin typeface="STKaiti" panose="02010600040101010101" pitchFamily="2" charset="-122"/>
                <a:ea typeface="STKaiti" panose="02010600040101010101" pitchFamily="2" charset="-122"/>
              </a:rPr>
              <a:t>回顾</a:t>
            </a:r>
            <a:endParaRPr lang="en-US" sz="8000" b="1" dirty="0">
              <a:solidFill>
                <a:srgbClr val="002060"/>
              </a:solidFill>
              <a:latin typeface="STKaiti" panose="02010600040101010101" pitchFamily="2" charset="-122"/>
              <a:ea typeface="STKaiti" panose="02010600040101010101" pitchFamily="2" charset="-122"/>
            </a:endParaRPr>
          </a:p>
        </p:txBody>
      </p:sp>
      <p:sp>
        <p:nvSpPr>
          <p:cNvPr id="3" name="Content Placeholder 2"/>
          <p:cNvSpPr>
            <a:spLocks noGrp="1"/>
          </p:cNvSpPr>
          <p:nvPr>
            <p:ph idx="1"/>
          </p:nvPr>
        </p:nvSpPr>
        <p:spPr>
          <a:xfrm>
            <a:off x="0" y="1828799"/>
            <a:ext cx="12192000" cy="5029201"/>
          </a:xfrm>
        </p:spPr>
        <p:txBody>
          <a:bodyPr>
            <a:normAutofit fontScale="70000" lnSpcReduction="20000"/>
          </a:bodyPr>
          <a:lstStyle/>
          <a:p>
            <a:r>
              <a:rPr lang="en-US" sz="6400" dirty="0">
                <a:solidFill>
                  <a:srgbClr val="FF0000"/>
                </a:solidFill>
              </a:rPr>
              <a:t> </a:t>
            </a:r>
            <a:r>
              <a:rPr lang="en-US" sz="5200" b="1" u="sng" dirty="0">
                <a:solidFill>
                  <a:srgbClr val="C00000"/>
                </a:solidFill>
              </a:rPr>
              <a:t>Faith</a:t>
            </a:r>
            <a:r>
              <a:rPr lang="en-US" sz="5200" b="1" dirty="0"/>
              <a:t> Require Work to Prove Itself, </a:t>
            </a:r>
            <a:r>
              <a:rPr lang="en-US" sz="5200" b="1" u="sng" dirty="0">
                <a:solidFill>
                  <a:srgbClr val="C00000"/>
                </a:solidFill>
              </a:rPr>
              <a:t>Love</a:t>
            </a:r>
            <a:r>
              <a:rPr lang="en-US" sz="5200" b="1" dirty="0"/>
              <a:t> is to Labor Hard.</a:t>
            </a:r>
            <a:endParaRPr lang="en-US" sz="4400" b="1" dirty="0"/>
          </a:p>
          <a:p>
            <a:pPr marL="0" indent="0">
              <a:buNone/>
            </a:pPr>
            <a:r>
              <a:rPr lang="en-US" sz="4400" dirty="0"/>
              <a:t>   </a:t>
            </a:r>
            <a:r>
              <a:rPr lang="zh-CN" altLang="en-US" sz="4400" b="1" dirty="0">
                <a:solidFill>
                  <a:srgbClr val="0070C0"/>
                </a:solidFill>
              </a:rPr>
              <a:t>信仰需要工夫来证明</a:t>
            </a:r>
            <a:r>
              <a:rPr lang="en-US" altLang="zh-CN" sz="4400" b="1" dirty="0">
                <a:solidFill>
                  <a:srgbClr val="0070C0"/>
                </a:solidFill>
              </a:rPr>
              <a:t>, </a:t>
            </a:r>
            <a:r>
              <a:rPr lang="zh-CN" altLang="en-US" sz="4400" b="1" dirty="0">
                <a:solidFill>
                  <a:srgbClr val="0070C0"/>
                </a:solidFill>
              </a:rPr>
              <a:t>爱就是努力去作工。</a:t>
            </a:r>
            <a:endParaRPr lang="en-US" altLang="zh-CN" sz="4400" b="1" dirty="0">
              <a:solidFill>
                <a:srgbClr val="0070C0"/>
              </a:solidFill>
            </a:endParaRPr>
          </a:p>
          <a:p>
            <a:pPr marL="0" indent="0">
              <a:buNone/>
            </a:pPr>
            <a:r>
              <a:rPr lang="zh-CN" altLang="en-US" sz="900" dirty="0"/>
              <a:t> </a:t>
            </a:r>
            <a:endParaRPr lang="en-US" altLang="zh-CN" sz="900" dirty="0"/>
          </a:p>
          <a:p>
            <a:r>
              <a:rPr lang="en-US" sz="6500" dirty="0">
                <a:solidFill>
                  <a:srgbClr val="FF0000"/>
                </a:solidFill>
              </a:rPr>
              <a:t> </a:t>
            </a:r>
            <a:r>
              <a:rPr lang="en-US" sz="4700" b="1" dirty="0"/>
              <a:t>Endure in </a:t>
            </a:r>
            <a:r>
              <a:rPr lang="en-US" sz="4700" b="1" u="sng" dirty="0">
                <a:solidFill>
                  <a:srgbClr val="C00000"/>
                </a:solidFill>
              </a:rPr>
              <a:t>Hope</a:t>
            </a:r>
            <a:r>
              <a:rPr lang="en-US" sz="4700" b="1" dirty="0"/>
              <a:t>, Always Look Forward, Not Backward.</a:t>
            </a:r>
            <a:endParaRPr lang="en-US" sz="4000" b="1" dirty="0"/>
          </a:p>
          <a:p>
            <a:pPr marL="0" indent="0">
              <a:buNone/>
            </a:pPr>
            <a:r>
              <a:rPr lang="en-US" sz="4000" dirty="0"/>
              <a:t>   </a:t>
            </a:r>
            <a:r>
              <a:rPr lang="zh-CN" altLang="en-US" sz="4400" b="1" dirty="0">
                <a:solidFill>
                  <a:srgbClr val="0070C0"/>
                </a:solidFill>
              </a:rPr>
              <a:t>在盼望中才能忍耐</a:t>
            </a:r>
            <a:r>
              <a:rPr lang="en-US" altLang="zh-CN" sz="4400" b="1" dirty="0">
                <a:solidFill>
                  <a:srgbClr val="0070C0"/>
                </a:solidFill>
              </a:rPr>
              <a:t>, </a:t>
            </a:r>
            <a:r>
              <a:rPr lang="zh-CN" altLang="en-US" sz="4400" b="1" dirty="0">
                <a:solidFill>
                  <a:srgbClr val="0070C0"/>
                </a:solidFill>
              </a:rPr>
              <a:t>永远向前看</a:t>
            </a:r>
            <a:r>
              <a:rPr lang="en-US" altLang="zh-CN" sz="4400" b="1" dirty="0">
                <a:solidFill>
                  <a:srgbClr val="0070C0"/>
                </a:solidFill>
              </a:rPr>
              <a:t>, </a:t>
            </a:r>
            <a:r>
              <a:rPr lang="zh-CN" altLang="en-US" sz="4400" b="1" dirty="0">
                <a:solidFill>
                  <a:srgbClr val="0070C0"/>
                </a:solidFill>
              </a:rPr>
              <a:t>而不是回头看。</a:t>
            </a:r>
            <a:endParaRPr lang="en-US" sz="4400" b="1" dirty="0">
              <a:solidFill>
                <a:srgbClr val="0070C0"/>
              </a:solidFill>
            </a:endParaRPr>
          </a:p>
          <a:p>
            <a:endParaRPr lang="en-US" sz="900" dirty="0"/>
          </a:p>
          <a:p>
            <a:r>
              <a:rPr lang="en-US" sz="6500" dirty="0">
                <a:solidFill>
                  <a:srgbClr val="FF0000"/>
                </a:solidFill>
              </a:rPr>
              <a:t> </a:t>
            </a:r>
            <a:r>
              <a:rPr lang="en-US" sz="4700" b="1" dirty="0"/>
              <a:t>Jesus’ 2</a:t>
            </a:r>
            <a:r>
              <a:rPr lang="en-US" sz="4700" b="1" baseline="30000" dirty="0"/>
              <a:t>nd</a:t>
            </a:r>
            <a:r>
              <a:rPr lang="en-US" sz="4700" b="1" dirty="0"/>
              <a:t> Coming &amp; 1</a:t>
            </a:r>
            <a:r>
              <a:rPr lang="en-US" sz="4700" b="1" baseline="30000" dirty="0"/>
              <a:t>st</a:t>
            </a:r>
            <a:r>
              <a:rPr lang="en-US" sz="4700" b="1" dirty="0"/>
              <a:t> Coming, Different in its Entirety.</a:t>
            </a:r>
            <a:endParaRPr lang="en-US" sz="4000" b="1" dirty="0"/>
          </a:p>
          <a:p>
            <a:pPr marL="0" indent="0">
              <a:buNone/>
            </a:pPr>
            <a:r>
              <a:rPr lang="en-US" sz="4400" dirty="0"/>
              <a:t>   </a:t>
            </a:r>
            <a:r>
              <a:rPr lang="zh-CN" altLang="en-US" sz="4400" b="1" dirty="0">
                <a:solidFill>
                  <a:srgbClr val="0070C0"/>
                </a:solidFill>
              </a:rPr>
              <a:t>耶稣的第二次来和他的第一次来</a:t>
            </a:r>
            <a:r>
              <a:rPr lang="en-US" altLang="zh-CN" sz="4400" b="1" dirty="0">
                <a:solidFill>
                  <a:srgbClr val="0070C0"/>
                </a:solidFill>
              </a:rPr>
              <a:t>, </a:t>
            </a:r>
            <a:r>
              <a:rPr lang="zh-CN" altLang="en-US" sz="4400" b="1" dirty="0">
                <a:solidFill>
                  <a:srgbClr val="0070C0"/>
                </a:solidFill>
              </a:rPr>
              <a:t>是完全不同的。</a:t>
            </a:r>
            <a:endParaRPr lang="en-US" altLang="zh-CN" sz="4400" b="1" dirty="0">
              <a:solidFill>
                <a:srgbClr val="0070C0"/>
              </a:solidFill>
            </a:endParaRPr>
          </a:p>
          <a:p>
            <a:pPr marL="0" indent="0">
              <a:buNone/>
            </a:pPr>
            <a:endParaRPr lang="en-US" sz="900" dirty="0"/>
          </a:p>
          <a:p>
            <a:r>
              <a:rPr lang="en-US" sz="7100" dirty="0">
                <a:solidFill>
                  <a:srgbClr val="FF0000"/>
                </a:solidFill>
              </a:rPr>
              <a:t> </a:t>
            </a:r>
            <a:r>
              <a:rPr lang="en-US" sz="4700" b="1" dirty="0"/>
              <a:t>Prepare Ourselves to Meet Our Savior, Be Save</a:t>
            </a:r>
            <a:r>
              <a:rPr lang="en-US" altLang="zh-CN" sz="4700" b="1" dirty="0"/>
              <a:t>d</a:t>
            </a:r>
            <a:r>
              <a:rPr lang="en-US" sz="4700" b="1" dirty="0"/>
              <a:t> from His Wrath.</a:t>
            </a:r>
            <a:endParaRPr lang="en-US" sz="4000" b="1" dirty="0"/>
          </a:p>
          <a:p>
            <a:pPr marL="0" indent="0">
              <a:buNone/>
            </a:pPr>
            <a:r>
              <a:rPr lang="en-US" sz="4000" dirty="0"/>
              <a:t>    </a:t>
            </a:r>
            <a:r>
              <a:rPr lang="zh-CN" altLang="en-US" sz="4400" b="1" dirty="0">
                <a:solidFill>
                  <a:srgbClr val="0070C0"/>
                </a:solidFill>
              </a:rPr>
              <a:t>准备好迎接我们的救主</a:t>
            </a:r>
            <a:r>
              <a:rPr lang="en-US" altLang="zh-CN" sz="4400" b="1" dirty="0">
                <a:solidFill>
                  <a:srgbClr val="0070C0"/>
                </a:solidFill>
              </a:rPr>
              <a:t>, </a:t>
            </a:r>
            <a:r>
              <a:rPr lang="zh-CN" altLang="en-US" sz="4400" b="1" dirty="0">
                <a:solidFill>
                  <a:srgbClr val="0070C0"/>
                </a:solidFill>
              </a:rPr>
              <a:t>好从他的愤怒中被他拯救出来。</a:t>
            </a:r>
          </a:p>
          <a:p>
            <a:pPr marL="0" indent="0">
              <a:buNone/>
            </a:pPr>
            <a:endParaRPr lang="en-US" sz="4000" dirty="0"/>
          </a:p>
          <a:p>
            <a:endParaRPr lang="en-US" dirty="0"/>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6</a:t>
            </a:fld>
            <a:endParaRPr lang="en-US" dirty="0"/>
          </a:p>
        </p:txBody>
      </p:sp>
    </p:spTree>
    <p:custDataLst>
      <p:tags r:id="rId1"/>
    </p:custDataLst>
    <p:extLst>
      <p:ext uri="{BB962C8B-B14F-4D97-AF65-F5344CB8AC3E}">
        <p14:creationId xmlns:p14="http://schemas.microsoft.com/office/powerpoint/2010/main" val="4116881099"/>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a:t>
            </a:r>
            <a:r>
              <a:rPr lang="en-US" sz="3400" b="1" dirty="0">
                <a:solidFill>
                  <a:srgbClr val="C00000"/>
                </a:solidFill>
              </a:rPr>
              <a:t>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a:t>
            </a:r>
            <a:r>
              <a:rPr lang="en-US" sz="3400" dirty="0"/>
              <a:t> and to wait for his Son from heaven, whom he raised from the dead, Jesus our deliverer from the coming wrath.</a:t>
            </a:r>
          </a:p>
          <a:p>
            <a:pPr marL="0" indent="0">
              <a:lnSpc>
                <a:spcPct val="120000"/>
              </a:lnSpc>
              <a:buNone/>
            </a:pPr>
            <a:r>
              <a:rPr lang="zh-CN" altLang="en-US" dirty="0">
                <a:solidFill>
                  <a:schemeClr val="accent1">
                    <a:lumMod val="75000"/>
                  </a:schemeClr>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a:t>
            </a:r>
            <a:r>
              <a:rPr lang="zh-CN" altLang="en-US" b="1" dirty="0">
                <a:solidFill>
                  <a:schemeClr val="accent1">
                    <a:lumMod val="75000"/>
                  </a:schemeClr>
                </a:solidFill>
              </a:rPr>
              <a:t>。 </a:t>
            </a:r>
            <a:r>
              <a:rPr lang="zh-CN" altLang="en-US" b="1" dirty="0">
                <a:solidFill>
                  <a:srgbClr val="C00000"/>
                </a:solidFill>
              </a:rPr>
              <a:t>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a:t>
            </a:r>
            <a:r>
              <a:rPr lang="zh-CN" altLang="en-US" dirty="0">
                <a:solidFill>
                  <a:schemeClr val="accent1">
                    <a:lumMod val="75000"/>
                  </a:schemeClr>
                </a:solidFill>
              </a:rPr>
              <a:t>、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7</a:t>
            </a:fld>
            <a:endParaRPr lang="en-US"/>
          </a:p>
        </p:txBody>
      </p:sp>
    </p:spTree>
    <p:extLst>
      <p:ext uri="{BB962C8B-B14F-4D97-AF65-F5344CB8AC3E}">
        <p14:creationId xmlns:p14="http://schemas.microsoft.com/office/powerpoint/2010/main" val="2108812439"/>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625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a:t>
            </a:r>
            <a:r>
              <a:rPr lang="en-US" sz="3400" b="1" dirty="0">
                <a:solidFill>
                  <a:srgbClr val="C00000"/>
                </a:solidFill>
              </a:rPr>
              <a:t>We know, brothers and sisters loved by God, that </a:t>
            </a:r>
            <a:r>
              <a:rPr lang="en-US" sz="5800" b="1" u="sng" dirty="0">
                <a:solidFill>
                  <a:srgbClr val="0070C0"/>
                </a:solidFill>
              </a:rPr>
              <a:t>he has chosen you</a:t>
            </a:r>
            <a:r>
              <a:rPr lang="en-US" sz="3400" b="1" dirty="0">
                <a:solidFill>
                  <a:srgbClr val="C00000"/>
                </a:solidFill>
              </a:rPr>
              <a:t>, in that our gospel did not come to you merely in words, but in power and in the Holy Spirit and with deep conviction (surely you recall the character we displayed when we came among you to help you). And </a:t>
            </a:r>
            <a:r>
              <a:rPr lang="en-US" sz="3800" b="1" dirty="0">
                <a:solidFill>
                  <a:srgbClr val="C00000"/>
                </a:solidFill>
              </a:rPr>
              <a:t>you </a:t>
            </a:r>
            <a:r>
              <a:rPr lang="en-US" sz="4500" b="1" u="sng" dirty="0">
                <a:solidFill>
                  <a:schemeClr val="accent6">
                    <a:lumMod val="75000"/>
                  </a:schemeClr>
                </a:solidFill>
              </a:rPr>
              <a:t>became imitators</a:t>
            </a:r>
            <a:r>
              <a:rPr lang="en-US" sz="3400" b="1" u="sng" dirty="0">
                <a:solidFill>
                  <a:srgbClr val="C00000"/>
                </a:solidFill>
              </a:rPr>
              <a:t> </a:t>
            </a:r>
            <a:r>
              <a:rPr lang="en-US" sz="3400" b="1" dirty="0">
                <a:solidFill>
                  <a:srgbClr val="C00000"/>
                </a:solidFill>
              </a:rPr>
              <a:t>of us and of the Lord, when you received the message with joy that comes from the Holy Spirit, despite great affliction. As a result you </a:t>
            </a:r>
            <a:r>
              <a:rPr lang="en-US" sz="4500" b="1" u="sng" dirty="0">
                <a:solidFill>
                  <a:schemeClr val="accent6">
                    <a:lumMod val="75000"/>
                  </a:schemeClr>
                </a:solidFill>
              </a:rPr>
              <a:t>became an example </a:t>
            </a:r>
            <a:r>
              <a:rPr lang="en-US" sz="3400" b="1" dirty="0">
                <a:solidFill>
                  <a:srgbClr val="C00000"/>
                </a:solidFill>
              </a:rPr>
              <a:t>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a:t>
            </a:r>
            <a:r>
              <a:rPr lang="en-US" sz="3400" dirty="0"/>
              <a:t> and to wait for his Son from heaven, whom he raised from the dead, Jesus our deliverer from the coming wrath.</a:t>
            </a:r>
          </a:p>
          <a:p>
            <a:pPr marL="0" indent="0">
              <a:lnSpc>
                <a:spcPct val="120000"/>
              </a:lnSpc>
              <a:buNone/>
            </a:pPr>
            <a:r>
              <a:rPr lang="zh-CN" altLang="en-US" dirty="0">
                <a:solidFill>
                  <a:schemeClr val="accent1">
                    <a:lumMod val="75000"/>
                  </a:schemeClr>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a:t>
            </a:r>
            <a:r>
              <a:rPr lang="zh-CN" altLang="en-US" b="1" dirty="0">
                <a:solidFill>
                  <a:schemeClr val="accent1">
                    <a:lumMod val="75000"/>
                  </a:schemeClr>
                </a:solidFill>
              </a:rPr>
              <a:t>。 </a:t>
            </a:r>
            <a:r>
              <a:rPr lang="zh-CN" altLang="en-US" b="1" dirty="0">
                <a:solidFill>
                  <a:srgbClr val="C00000"/>
                </a:solidFill>
              </a:rPr>
              <a:t>被　神所愛的弟兄阿、我知道</a:t>
            </a:r>
            <a:r>
              <a:rPr lang="zh-CN" altLang="en-US" sz="5800" b="1" u="sng" dirty="0">
                <a:solidFill>
                  <a:srgbClr val="0070C0"/>
                </a:solidFill>
              </a:rPr>
              <a:t>你們是蒙揀選的</a:t>
            </a:r>
            <a:r>
              <a:rPr lang="zh-CN" altLang="en-US" b="1" dirty="0">
                <a:solidFill>
                  <a:srgbClr val="C00000"/>
                </a:solidFill>
              </a:rPr>
              <a:t>．因為我們的福音傳到你們那裡、不獨在乎言語、也在乎權能、和聖靈、並充足的信心．正如你們知道我們在你們那裡、為你們的緣故是怎樣為人。 並且你們在大難之中、蒙了聖靈所賜的喜樂、領受真道、就</a:t>
            </a:r>
            <a:r>
              <a:rPr lang="zh-CN" altLang="en-US" sz="3800" b="1" u="sng" dirty="0">
                <a:solidFill>
                  <a:schemeClr val="accent6">
                    <a:lumMod val="75000"/>
                  </a:schemeClr>
                </a:solidFill>
              </a:rPr>
              <a:t>效法</a:t>
            </a:r>
            <a:r>
              <a:rPr lang="zh-CN" altLang="en-US" b="1" dirty="0">
                <a:solidFill>
                  <a:srgbClr val="C00000"/>
                </a:solidFill>
              </a:rPr>
              <a:t>我們、也</a:t>
            </a:r>
            <a:r>
              <a:rPr lang="zh-CN" altLang="en-US" sz="3800" b="1" u="sng" dirty="0">
                <a:solidFill>
                  <a:schemeClr val="accent6">
                    <a:lumMod val="75000"/>
                  </a:schemeClr>
                </a:solidFill>
              </a:rPr>
              <a:t>效法</a:t>
            </a:r>
            <a:r>
              <a:rPr lang="zh-CN" altLang="en-US" b="1" dirty="0">
                <a:solidFill>
                  <a:srgbClr val="C00000"/>
                </a:solidFill>
              </a:rPr>
              <a:t>了主． 甚至你們作了馬其頓和亞該亞、所有信主之人的</a:t>
            </a:r>
            <a:r>
              <a:rPr lang="zh-CN" altLang="en-US" sz="3800" b="1" u="sng" dirty="0">
                <a:solidFill>
                  <a:schemeClr val="accent6">
                    <a:lumMod val="75000"/>
                  </a:schemeClr>
                </a:solidFill>
              </a:rPr>
              <a:t>榜樣</a:t>
            </a:r>
            <a:r>
              <a:rPr lang="zh-CN" altLang="en-US" b="1" dirty="0">
                <a:solidFill>
                  <a:srgbClr val="C00000"/>
                </a:solidFill>
              </a:rPr>
              <a:t>。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a:t>
            </a:r>
            <a:r>
              <a:rPr lang="zh-CN" altLang="en-US" dirty="0">
                <a:solidFill>
                  <a:schemeClr val="accent1">
                    <a:lumMod val="75000"/>
                  </a:schemeClr>
                </a:solidFill>
              </a:rPr>
              <a:t>、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8</a:t>
            </a:fld>
            <a:endParaRPr lang="en-US"/>
          </a:p>
        </p:txBody>
      </p:sp>
    </p:spTree>
    <p:extLst>
      <p:ext uri="{BB962C8B-B14F-4D97-AF65-F5344CB8AC3E}">
        <p14:creationId xmlns:p14="http://schemas.microsoft.com/office/powerpoint/2010/main" val="233856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1690688"/>
          </a:xfrm>
        </p:spPr>
        <p:txBody>
          <a:bodyPr>
            <a:normAutofit/>
          </a:bodyPr>
          <a:lstStyle/>
          <a:p>
            <a:pPr algn="ctr"/>
            <a:r>
              <a:rPr lang="zh-CN" altLang="en-US" sz="6000" b="1" dirty="0">
                <a:latin typeface="STKaiti" panose="02010600040101010101" pitchFamily="2" charset="-122"/>
                <a:ea typeface="STKaiti" panose="02010600040101010101" pitchFamily="2" charset="-122"/>
              </a:rPr>
              <a:t>我们是被揀选的</a:t>
            </a:r>
            <a:br>
              <a:rPr lang="en-US" altLang="zh-CN" sz="5400" dirty="0">
                <a:latin typeface="Arial Rounded MT Bold" panose="020F0704030504030204" pitchFamily="34" charset="0"/>
              </a:rPr>
            </a:br>
            <a:r>
              <a:rPr lang="en-US" sz="5400" dirty="0">
                <a:solidFill>
                  <a:srgbClr val="0070C0"/>
                </a:solidFill>
                <a:latin typeface="Arial Rounded MT Bold" panose="020F0704030504030204" pitchFamily="34" charset="0"/>
              </a:rPr>
              <a:t>We Are the Chosen Ones</a:t>
            </a:r>
          </a:p>
        </p:txBody>
      </p:sp>
      <p:sp>
        <p:nvSpPr>
          <p:cNvPr id="3" name="Content Placeholder 2"/>
          <p:cNvSpPr>
            <a:spLocks noGrp="1"/>
          </p:cNvSpPr>
          <p:nvPr>
            <p:ph idx="1"/>
          </p:nvPr>
        </p:nvSpPr>
        <p:spPr>
          <a:xfrm>
            <a:off x="0" y="2268746"/>
            <a:ext cx="12192000" cy="4589253"/>
          </a:xfrm>
        </p:spPr>
        <p:txBody>
          <a:bodyPr>
            <a:normAutofit lnSpcReduction="10000"/>
          </a:bodyPr>
          <a:lstStyle/>
          <a:p>
            <a:r>
              <a:rPr lang="zh-CN" altLang="en-US" dirty="0"/>
              <a:t>在他</a:t>
            </a:r>
            <a:r>
              <a:rPr lang="en-US" altLang="zh-CN" b="1" dirty="0">
                <a:solidFill>
                  <a:srgbClr val="FF0000"/>
                </a:solidFill>
              </a:rPr>
              <a:t>100% </a:t>
            </a:r>
            <a:r>
              <a:rPr lang="zh-CN" altLang="en-US" b="1" dirty="0">
                <a:solidFill>
                  <a:srgbClr val="FF0000"/>
                </a:solidFill>
              </a:rPr>
              <a:t>的主权</a:t>
            </a:r>
            <a:r>
              <a:rPr lang="zh-CN" altLang="en-US" dirty="0"/>
              <a:t>里</a:t>
            </a:r>
            <a:r>
              <a:rPr lang="en-US" altLang="zh-CN" dirty="0"/>
              <a:t>, </a:t>
            </a:r>
            <a:r>
              <a:rPr lang="zh-CN" altLang="en-US" dirty="0"/>
              <a:t>照著他心中对我们全方位的目的创造了我们。 </a:t>
            </a:r>
            <a:endParaRPr lang="en-US" altLang="zh-CN" dirty="0"/>
          </a:p>
          <a:p>
            <a:pPr marL="0" indent="0">
              <a:buNone/>
            </a:pPr>
            <a:r>
              <a:rPr lang="en-US" dirty="0"/>
              <a:t>    </a:t>
            </a:r>
            <a:r>
              <a:rPr lang="en-US" dirty="0">
                <a:solidFill>
                  <a:srgbClr val="0070C0"/>
                </a:solidFill>
              </a:rPr>
              <a:t>From His </a:t>
            </a:r>
            <a:r>
              <a:rPr lang="en-US" b="1" dirty="0">
                <a:solidFill>
                  <a:srgbClr val="FF0000"/>
                </a:solidFill>
              </a:rPr>
              <a:t>100% Sovereignty</a:t>
            </a:r>
            <a:r>
              <a:rPr lang="en-US" dirty="0">
                <a:solidFill>
                  <a:srgbClr val="0070C0"/>
                </a:solidFill>
              </a:rPr>
              <a:t>, He Created Us with Full Range of Purposes in Mind.</a:t>
            </a:r>
          </a:p>
          <a:p>
            <a:endParaRPr lang="en-US" sz="900" dirty="0">
              <a:solidFill>
                <a:srgbClr val="0070C0"/>
              </a:solidFill>
            </a:endParaRPr>
          </a:p>
          <a:p>
            <a:r>
              <a:rPr lang="zh-CN" altLang="en-US" dirty="0"/>
              <a:t>万事互相效力，因为他爱我们 ，为了我们的最大益处他有最好的盤算。 </a:t>
            </a:r>
            <a:endParaRPr lang="en-US" altLang="zh-CN" dirty="0"/>
          </a:p>
          <a:p>
            <a:pPr marL="0" indent="0">
              <a:buNone/>
            </a:pPr>
            <a:r>
              <a:rPr lang="en-US" dirty="0"/>
              <a:t>   </a:t>
            </a:r>
            <a:r>
              <a:rPr lang="en-US" dirty="0">
                <a:solidFill>
                  <a:srgbClr val="0070C0"/>
                </a:solidFill>
              </a:rPr>
              <a:t>All Things Work Together, He Loves Us &amp; Has Our Best Interest in Mind.</a:t>
            </a:r>
          </a:p>
          <a:p>
            <a:endParaRPr lang="en-US" sz="900" dirty="0"/>
          </a:p>
          <a:p>
            <a:r>
              <a:rPr lang="zh-CN" altLang="en-US" dirty="0"/>
              <a:t>这目标要求我们同时得付出个人</a:t>
            </a:r>
            <a:r>
              <a:rPr lang="en-US" altLang="zh-CN" b="1" dirty="0">
                <a:solidFill>
                  <a:srgbClr val="FF0000"/>
                </a:solidFill>
              </a:rPr>
              <a:t>100% </a:t>
            </a:r>
            <a:r>
              <a:rPr lang="zh-CN" altLang="en-US" b="1" dirty="0">
                <a:solidFill>
                  <a:srgbClr val="FF0000"/>
                </a:solidFill>
              </a:rPr>
              <a:t>的自由意志</a:t>
            </a:r>
            <a:r>
              <a:rPr lang="zh-CN" altLang="en-US" dirty="0"/>
              <a:t>去配合才能实现。 </a:t>
            </a:r>
            <a:endParaRPr lang="en-US" altLang="zh-CN" dirty="0"/>
          </a:p>
          <a:p>
            <a:pPr marL="0" indent="0">
              <a:buNone/>
            </a:pPr>
            <a:r>
              <a:rPr lang="en-US" dirty="0"/>
              <a:t>   </a:t>
            </a:r>
            <a:r>
              <a:rPr lang="en-US" dirty="0">
                <a:solidFill>
                  <a:srgbClr val="0070C0"/>
                </a:solidFill>
              </a:rPr>
              <a:t>Simultaneously Require Our Personal </a:t>
            </a:r>
            <a:r>
              <a:rPr lang="en-US" b="1" dirty="0">
                <a:solidFill>
                  <a:srgbClr val="FF0000"/>
                </a:solidFill>
              </a:rPr>
              <a:t>100% Free Will </a:t>
            </a:r>
            <a:r>
              <a:rPr lang="en-US" dirty="0">
                <a:solidFill>
                  <a:srgbClr val="0070C0"/>
                </a:solidFill>
              </a:rPr>
              <a:t>to Achieve the Goal.</a:t>
            </a:r>
          </a:p>
          <a:p>
            <a:endParaRPr lang="en-US" sz="900" dirty="0"/>
          </a:p>
          <a:p>
            <a:r>
              <a:rPr lang="zh-CN" altLang="en-US" dirty="0"/>
              <a:t>远离偶像</a:t>
            </a:r>
            <a:r>
              <a:rPr lang="en-US" altLang="zh-CN" dirty="0"/>
              <a:t>, </a:t>
            </a:r>
            <a:r>
              <a:rPr lang="zh-CN" altLang="en-US" dirty="0"/>
              <a:t>珍惜这样的机会 而且一定要付诸行动才行。</a:t>
            </a:r>
            <a:endParaRPr lang="en-US" altLang="zh-CN" dirty="0"/>
          </a:p>
          <a:p>
            <a:pPr marL="0" indent="0">
              <a:buNone/>
            </a:pPr>
            <a:r>
              <a:rPr lang="en-US" dirty="0">
                <a:solidFill>
                  <a:srgbClr val="0070C0"/>
                </a:solidFill>
              </a:rPr>
              <a:t>   Turn Way From Idols, Treasure Such Opportunity &amp; Put in Action and Deeds.</a:t>
            </a:r>
          </a:p>
        </p:txBody>
      </p:sp>
      <p:sp>
        <p:nvSpPr>
          <p:cNvPr id="4" name="Date Placeholder 3"/>
          <p:cNvSpPr>
            <a:spLocks noGrp="1"/>
          </p:cNvSpPr>
          <p:nvPr>
            <p:ph type="dt" sz="half" idx="10"/>
          </p:nvPr>
        </p:nvSpPr>
        <p:spPr/>
        <p:txBody>
          <a:bodyPr/>
          <a:lstStyle/>
          <a:p>
            <a:r>
              <a:rPr lang="en-US"/>
              <a:t>2019 1 20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9</a:t>
            </a:fld>
            <a:endParaRPr lang="en-US"/>
          </a:p>
        </p:txBody>
      </p:sp>
    </p:spTree>
    <p:custDataLst>
      <p:tags r:id="rId1"/>
    </p:custDataLst>
    <p:extLst>
      <p:ext uri="{BB962C8B-B14F-4D97-AF65-F5344CB8AC3E}">
        <p14:creationId xmlns:p14="http://schemas.microsoft.com/office/powerpoint/2010/main" val="26641471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46"/>
</p:tagLst>
</file>

<file path=ppt/tags/tag2.xml><?xml version="1.0" encoding="utf-8"?>
<p:tagLst xmlns:a="http://schemas.openxmlformats.org/drawingml/2006/main" xmlns:r="http://schemas.openxmlformats.org/officeDocument/2006/relationships" xmlns:p="http://schemas.openxmlformats.org/presentationml/2006/main">
  <p:tag name="TIMING" val="|4.2|9.4|155|58.1"/>
</p:tagLst>
</file>

<file path=ppt/tags/tag3.xml><?xml version="1.0" encoding="utf-8"?>
<p:tagLst xmlns:a="http://schemas.openxmlformats.org/drawingml/2006/main" xmlns:r="http://schemas.openxmlformats.org/officeDocument/2006/relationships" xmlns:p="http://schemas.openxmlformats.org/presentationml/2006/main">
  <p:tag name="TIMING" val="|0.7|8.6|9.7|19"/>
</p:tagLst>
</file>

<file path=ppt/tags/tag4.xml><?xml version="1.0" encoding="utf-8"?>
<p:tagLst xmlns:a="http://schemas.openxmlformats.org/drawingml/2006/main" xmlns:r="http://schemas.openxmlformats.org/officeDocument/2006/relationships" xmlns:p="http://schemas.openxmlformats.org/presentationml/2006/main">
  <p:tag name="TIMING" val="|202.4|76.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3301</TotalTime>
  <Words>2042</Words>
  <Application>Microsoft Office PowerPoint</Application>
  <PresentationFormat>Widescreen</PresentationFormat>
  <Paragraphs>110</Paragraphs>
  <Slides>11</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vt:i4>
      </vt:variant>
    </vt:vector>
  </HeadingPairs>
  <TitlesOfParts>
    <vt:vector size="22" baseType="lpstr">
      <vt:lpstr>KaiTi</vt:lpstr>
      <vt:lpstr>PMingLiU-ExtB</vt:lpstr>
      <vt:lpstr>STKaiti</vt:lpstr>
      <vt:lpstr>Yu Gothic</vt:lpstr>
      <vt:lpstr>Arial</vt:lpstr>
      <vt:lpstr>Arial Rounded MT Bold</vt:lpstr>
      <vt:lpstr>Bodoni MT Black</vt:lpstr>
      <vt:lpstr>Calibri</vt:lpstr>
      <vt:lpstr>Calibri Light</vt:lpstr>
      <vt:lpstr>Wingdings</vt:lpstr>
      <vt:lpstr>Office Theme</vt:lpstr>
      <vt:lpstr>Prepare For His Coming Again ( II )  预备主的再来( 2 )  </vt:lpstr>
      <vt:lpstr>PowerPoint Presentation</vt:lpstr>
      <vt:lpstr>PowerPoint Presentation</vt:lpstr>
      <vt:lpstr>PowerPoint Presentation</vt:lpstr>
      <vt:lpstr>your work of faith and labor of love and endurance of hope in our lord Jesus Christ   因信心所作的工夫、因愛心所受的勞苦、因盼望我們主耶穌基督所存的忍耐</vt:lpstr>
      <vt:lpstr>Review  回顾</vt:lpstr>
      <vt:lpstr>PowerPoint Presentation</vt:lpstr>
      <vt:lpstr>PowerPoint Presentation</vt:lpstr>
      <vt:lpstr>我们是被揀选的 We Are the Chosen Ones</vt:lpstr>
      <vt:lpstr>PowerPoint Presentation</vt:lpstr>
      <vt:lpstr>摘要 Summary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Ni</dc:creator>
  <cp:lastModifiedBy>wxsh</cp:lastModifiedBy>
  <cp:revision>63</cp:revision>
  <dcterms:created xsi:type="dcterms:W3CDTF">2019-01-13T01:46:35Z</dcterms:created>
  <dcterms:modified xsi:type="dcterms:W3CDTF">2019-01-22T03:46:41Z</dcterms:modified>
</cp:coreProperties>
</file>