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63" r:id="rId4"/>
    <p:sldId id="268" r:id="rId5"/>
    <p:sldId id="269" r:id="rId6"/>
    <p:sldId id="273" r:id="rId7"/>
    <p:sldId id="272" r:id="rId8"/>
    <p:sldId id="270"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00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7" autoAdjust="0"/>
    <p:restoredTop sz="94660"/>
  </p:normalViewPr>
  <p:slideViewPr>
    <p:cSldViewPr snapToGrid="0">
      <p:cViewPr varScale="1">
        <p:scale>
          <a:sx n="86" d="100"/>
          <a:sy n="86" d="100"/>
        </p:scale>
        <p:origin x="422" y="9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884DD6-7FB0-4196-9673-96C0B66B21F1}" type="datetimeFigureOut">
              <a:rPr lang="en-US" smtClean="0"/>
              <a:t>2/6/2019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A520D2-B4AC-4135-B66B-094F2DC6F5D5}" type="slidenum">
              <a:rPr lang="en-US" smtClean="0"/>
              <a:t>‹#›</a:t>
            </a:fld>
            <a:endParaRPr lang="en-US"/>
          </a:p>
        </p:txBody>
      </p:sp>
    </p:spTree>
    <p:extLst>
      <p:ext uri="{BB962C8B-B14F-4D97-AF65-F5344CB8AC3E}">
        <p14:creationId xmlns:p14="http://schemas.microsoft.com/office/powerpoint/2010/main" val="14431892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0A520D2-B4AC-4135-B66B-094F2DC6F5D5}" type="slidenum">
              <a:rPr lang="en-US" smtClean="0"/>
              <a:t>1</a:t>
            </a:fld>
            <a:endParaRPr lang="en-US"/>
          </a:p>
        </p:txBody>
      </p:sp>
    </p:spTree>
    <p:extLst>
      <p:ext uri="{BB962C8B-B14F-4D97-AF65-F5344CB8AC3E}">
        <p14:creationId xmlns:p14="http://schemas.microsoft.com/office/powerpoint/2010/main" val="10650068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r>
              <a:rPr lang="en-US"/>
              <a:t>2019 2 3</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18194202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2019 2 3</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3542443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2019 2 3</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3303797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2019 2 3</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1218648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2019 2 3</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36627185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t>2019 2 3</a:t>
            </a:r>
          </a:p>
        </p:txBody>
      </p:sp>
      <p:sp>
        <p:nvSpPr>
          <p:cNvPr id="6" name="Footer Placeholder 5"/>
          <p:cNvSpPr>
            <a:spLocks noGrp="1"/>
          </p:cNvSpPr>
          <p:nvPr>
            <p:ph type="ftr" sz="quarter" idx="11"/>
          </p:nvPr>
        </p:nvSpPr>
        <p:spPr/>
        <p:txBody>
          <a:bodyPr/>
          <a:lstStyle/>
          <a:p>
            <a:r>
              <a:rPr lang="en-US"/>
              <a:t>CCCC</a:t>
            </a:r>
          </a:p>
        </p:txBody>
      </p:sp>
      <p:sp>
        <p:nvSpPr>
          <p:cNvPr id="7" name="Slide Number Placeholder 6"/>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2236168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2019 2 3</a:t>
            </a:r>
          </a:p>
        </p:txBody>
      </p:sp>
      <p:sp>
        <p:nvSpPr>
          <p:cNvPr id="8" name="Footer Placeholder 7"/>
          <p:cNvSpPr>
            <a:spLocks noGrp="1"/>
          </p:cNvSpPr>
          <p:nvPr>
            <p:ph type="ftr" sz="quarter" idx="11"/>
          </p:nvPr>
        </p:nvSpPr>
        <p:spPr/>
        <p:txBody>
          <a:bodyPr/>
          <a:lstStyle/>
          <a:p>
            <a:r>
              <a:rPr lang="en-US"/>
              <a:t>CCCC</a:t>
            </a:r>
          </a:p>
        </p:txBody>
      </p:sp>
      <p:sp>
        <p:nvSpPr>
          <p:cNvPr id="9" name="Slide Number Placeholder 8"/>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28549746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2019 2 3</a:t>
            </a:r>
          </a:p>
        </p:txBody>
      </p:sp>
      <p:sp>
        <p:nvSpPr>
          <p:cNvPr id="4" name="Footer Placeholder 3"/>
          <p:cNvSpPr>
            <a:spLocks noGrp="1"/>
          </p:cNvSpPr>
          <p:nvPr>
            <p:ph type="ftr" sz="quarter" idx="11"/>
          </p:nvPr>
        </p:nvSpPr>
        <p:spPr/>
        <p:txBody>
          <a:bodyPr/>
          <a:lstStyle/>
          <a:p>
            <a:r>
              <a:rPr lang="en-US"/>
              <a:t>CCCC</a:t>
            </a:r>
          </a:p>
        </p:txBody>
      </p:sp>
      <p:sp>
        <p:nvSpPr>
          <p:cNvPr id="5" name="Slide Number Placeholder 4"/>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3491286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2019 2 3</a:t>
            </a:r>
          </a:p>
        </p:txBody>
      </p:sp>
      <p:sp>
        <p:nvSpPr>
          <p:cNvPr id="3" name="Footer Placeholder 2"/>
          <p:cNvSpPr>
            <a:spLocks noGrp="1"/>
          </p:cNvSpPr>
          <p:nvPr>
            <p:ph type="ftr" sz="quarter" idx="11"/>
          </p:nvPr>
        </p:nvSpPr>
        <p:spPr/>
        <p:txBody>
          <a:bodyPr/>
          <a:lstStyle/>
          <a:p>
            <a:r>
              <a:rPr lang="en-US"/>
              <a:t>CCCC</a:t>
            </a:r>
          </a:p>
        </p:txBody>
      </p:sp>
      <p:sp>
        <p:nvSpPr>
          <p:cNvPr id="4" name="Slide Number Placeholder 3"/>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3112493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2019 2 3</a:t>
            </a:r>
          </a:p>
        </p:txBody>
      </p:sp>
      <p:sp>
        <p:nvSpPr>
          <p:cNvPr id="6" name="Footer Placeholder 5"/>
          <p:cNvSpPr>
            <a:spLocks noGrp="1"/>
          </p:cNvSpPr>
          <p:nvPr>
            <p:ph type="ftr" sz="quarter" idx="11"/>
          </p:nvPr>
        </p:nvSpPr>
        <p:spPr/>
        <p:txBody>
          <a:bodyPr/>
          <a:lstStyle/>
          <a:p>
            <a:r>
              <a:rPr lang="en-US"/>
              <a:t>CCCC</a:t>
            </a:r>
          </a:p>
        </p:txBody>
      </p:sp>
      <p:sp>
        <p:nvSpPr>
          <p:cNvPr id="7" name="Slide Number Placeholder 6"/>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505820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2019 2 3</a:t>
            </a:r>
          </a:p>
        </p:txBody>
      </p:sp>
      <p:sp>
        <p:nvSpPr>
          <p:cNvPr id="6" name="Footer Placeholder 5"/>
          <p:cNvSpPr>
            <a:spLocks noGrp="1"/>
          </p:cNvSpPr>
          <p:nvPr>
            <p:ph type="ftr" sz="quarter" idx="11"/>
          </p:nvPr>
        </p:nvSpPr>
        <p:spPr/>
        <p:txBody>
          <a:bodyPr/>
          <a:lstStyle/>
          <a:p>
            <a:r>
              <a:rPr lang="en-US"/>
              <a:t>CCCC</a:t>
            </a:r>
          </a:p>
        </p:txBody>
      </p:sp>
      <p:sp>
        <p:nvSpPr>
          <p:cNvPr id="7" name="Slide Number Placeholder 6"/>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17512018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2019 2 3</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CCCC</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4D0FE8-3FD3-4C39-A98C-A05ED989BC90}" type="slidenum">
              <a:rPr lang="en-US" smtClean="0"/>
              <a:t>‹#›</a:t>
            </a:fld>
            <a:endParaRPr lang="en-US"/>
          </a:p>
        </p:txBody>
      </p:sp>
    </p:spTree>
    <p:extLst>
      <p:ext uri="{BB962C8B-B14F-4D97-AF65-F5344CB8AC3E}">
        <p14:creationId xmlns:p14="http://schemas.microsoft.com/office/powerpoint/2010/main" val="40406099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 Id="rId4"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t="-58000" b="-27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1914256"/>
          </a:xfrm>
        </p:spPr>
        <p:txBody>
          <a:bodyPr anchor="t">
            <a:normAutofit fontScale="90000"/>
          </a:bodyPr>
          <a:lstStyle/>
          <a:p>
            <a:pPr algn="l"/>
            <a:r>
              <a:rPr lang="en-US" dirty="0">
                <a:solidFill>
                  <a:schemeClr val="bg1"/>
                </a:solidFill>
                <a:latin typeface="Arial Rounded MT Bold" panose="020F0704030504030204" pitchFamily="34" charset="0"/>
              </a:rPr>
              <a:t>Prepare For His Coming Again ( </a:t>
            </a:r>
            <a:r>
              <a:rPr lang="en-US" sz="5300" dirty="0">
                <a:solidFill>
                  <a:schemeClr val="bg1"/>
                </a:solidFill>
                <a:latin typeface="Bodoni MT Black" panose="02070A03080606020203" pitchFamily="18" charset="0"/>
              </a:rPr>
              <a:t>III</a:t>
            </a:r>
            <a:r>
              <a:rPr lang="en-US" dirty="0">
                <a:solidFill>
                  <a:schemeClr val="bg1"/>
                </a:solidFill>
                <a:latin typeface="Bodoni MT Black" panose="02070A03080606020203" pitchFamily="18" charset="0"/>
              </a:rPr>
              <a:t> </a:t>
            </a:r>
            <a:r>
              <a:rPr lang="en-US" dirty="0">
                <a:solidFill>
                  <a:schemeClr val="bg1"/>
                </a:solidFill>
                <a:latin typeface="Arial Rounded MT Bold" panose="020F0704030504030204" pitchFamily="34" charset="0"/>
              </a:rPr>
              <a:t>)</a:t>
            </a:r>
            <a:br>
              <a:rPr lang="en-US" dirty="0">
                <a:solidFill>
                  <a:schemeClr val="bg1"/>
                </a:solidFill>
                <a:latin typeface="Arial Rounded MT Bold" panose="020F0704030504030204" pitchFamily="34" charset="0"/>
              </a:rPr>
            </a:br>
            <a:br>
              <a:rPr lang="en-US" sz="900" dirty="0">
                <a:solidFill>
                  <a:schemeClr val="bg1"/>
                </a:solidFill>
                <a:latin typeface="Arial Rounded MT Bold" panose="020F0704030504030204" pitchFamily="34" charset="0"/>
              </a:rPr>
            </a:br>
            <a:r>
              <a:rPr lang="zh-CN" altLang="en-US" sz="6700" b="1" dirty="0">
                <a:solidFill>
                  <a:schemeClr val="accent4">
                    <a:lumMod val="20000"/>
                    <a:lumOff val="80000"/>
                  </a:schemeClr>
                </a:solidFill>
                <a:latin typeface="KaiTi" panose="02010609060101010101" pitchFamily="49" charset="-122"/>
                <a:ea typeface="KaiTi" panose="02010609060101010101" pitchFamily="49" charset="-122"/>
              </a:rPr>
              <a:t>预备主的再来</a:t>
            </a:r>
            <a:r>
              <a:rPr lang="en-US" altLang="zh-CN" dirty="0">
                <a:solidFill>
                  <a:schemeClr val="accent4">
                    <a:lumMod val="20000"/>
                    <a:lumOff val="80000"/>
                  </a:schemeClr>
                </a:solidFill>
                <a:latin typeface="Arial Rounded MT Bold" panose="020F0704030504030204" pitchFamily="34" charset="0"/>
              </a:rPr>
              <a:t>( 3 ) </a:t>
            </a:r>
            <a:br>
              <a:rPr lang="en-US" dirty="0">
                <a:solidFill>
                  <a:schemeClr val="bg1"/>
                </a:solidFill>
                <a:latin typeface="Arial Rounded MT Bold" panose="020F0704030504030204" pitchFamily="34" charset="0"/>
              </a:rPr>
            </a:br>
            <a:endParaRPr lang="en-US" dirty="0">
              <a:solidFill>
                <a:schemeClr val="bg1"/>
              </a:solidFill>
              <a:latin typeface="Arial Rounded MT Bold" panose="020F0704030504030204" pitchFamily="34" charset="0"/>
            </a:endParaRPr>
          </a:p>
        </p:txBody>
      </p:sp>
      <p:sp>
        <p:nvSpPr>
          <p:cNvPr id="3" name="Subtitle 2"/>
          <p:cNvSpPr>
            <a:spLocks noGrp="1"/>
          </p:cNvSpPr>
          <p:nvPr>
            <p:ph type="subTitle" idx="1"/>
          </p:nvPr>
        </p:nvSpPr>
        <p:spPr>
          <a:xfrm>
            <a:off x="3048000" y="2015341"/>
            <a:ext cx="9144000" cy="1655762"/>
          </a:xfrm>
        </p:spPr>
        <p:txBody>
          <a:bodyPr anchor="ctr">
            <a:normAutofit/>
          </a:bodyPr>
          <a:lstStyle/>
          <a:p>
            <a:pPr algn="r"/>
            <a:r>
              <a:rPr lang="en-US" sz="4800" dirty="0">
                <a:solidFill>
                  <a:srgbClr val="00B0F0"/>
                </a:solidFill>
                <a:latin typeface="Arial Rounded MT Bold" panose="020F0704030504030204" pitchFamily="34" charset="0"/>
                <a:ea typeface="+mj-ea"/>
                <a:cs typeface="+mj-cs"/>
              </a:rPr>
              <a:t>An Exemplary Life Style</a:t>
            </a:r>
            <a:br>
              <a:rPr lang="en-US" sz="5400" dirty="0">
                <a:solidFill>
                  <a:prstClr val="white"/>
                </a:solidFill>
                <a:latin typeface="Arial Rounded MT Bold" panose="020F0704030504030204" pitchFamily="34" charset="0"/>
                <a:ea typeface="+mj-ea"/>
                <a:cs typeface="+mj-cs"/>
              </a:rPr>
            </a:br>
            <a:r>
              <a:rPr lang="zh-CN" altLang="en-US" sz="6600" b="1" dirty="0">
                <a:solidFill>
                  <a:schemeClr val="accent4">
                    <a:lumMod val="40000"/>
                    <a:lumOff val="60000"/>
                  </a:schemeClr>
                </a:solidFill>
                <a:latin typeface="KaiTi" panose="02010609060101010101" pitchFamily="49" charset="-122"/>
                <a:ea typeface="KaiTi" panose="02010609060101010101" pitchFamily="49" charset="-122"/>
                <a:cs typeface="+mj-cs"/>
              </a:rPr>
              <a:t>一個生命的榜样</a:t>
            </a:r>
            <a:endParaRPr lang="en-US" sz="3200" b="1" dirty="0">
              <a:solidFill>
                <a:schemeClr val="accent4">
                  <a:lumMod val="40000"/>
                  <a:lumOff val="60000"/>
                </a:schemeClr>
              </a:solidFill>
              <a:latin typeface="KaiTi" panose="02010609060101010101" pitchFamily="49" charset="-122"/>
              <a:ea typeface="KaiTi" panose="02010609060101010101" pitchFamily="49" charset="-122"/>
            </a:endParaRPr>
          </a:p>
        </p:txBody>
      </p:sp>
      <p:sp>
        <p:nvSpPr>
          <p:cNvPr id="4" name="Date Placeholder 3"/>
          <p:cNvSpPr>
            <a:spLocks noGrp="1"/>
          </p:cNvSpPr>
          <p:nvPr>
            <p:ph type="dt" sz="half" idx="10"/>
          </p:nvPr>
        </p:nvSpPr>
        <p:spPr/>
        <p:txBody>
          <a:bodyPr/>
          <a:lstStyle/>
          <a:p>
            <a:r>
              <a:rPr lang="en-US"/>
              <a:t>2019 2 3</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1</a:t>
            </a:fld>
            <a:endParaRPr lang="en-US"/>
          </a:p>
        </p:txBody>
      </p:sp>
    </p:spTree>
    <p:custDataLst>
      <p:tags r:id="rId1"/>
    </p:custDataLst>
    <p:extLst>
      <p:ext uri="{BB962C8B-B14F-4D97-AF65-F5344CB8AC3E}">
        <p14:creationId xmlns:p14="http://schemas.microsoft.com/office/powerpoint/2010/main" val="1380333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70000" lnSpcReduction="20000"/>
          </a:bodyPr>
          <a:lstStyle/>
          <a:p>
            <a:pPr marL="0" indent="0">
              <a:buNone/>
            </a:pPr>
            <a:r>
              <a:rPr lang="en-US" sz="3400" dirty="0"/>
              <a:t>From Paul and Silvanus and Timothy, to the church of the Thessalonians in God the Father and the Lord Jesus Christ. Grace and peace to you! We thank God always for all of you as we mention you constantly in our prayers, because we recall in the presence of our God and Father your work of faith and labor of love and endurance of hope in our Lord Jesus Christ. We know, brothers and sisters loved by God, that he has chosen you, in that our gospel did not come to you merely in words, but in power and in the Holy Spirit and with deep conviction (surely you recall the character we displayed when we came among you to help you). And you became imitators of us and of the Lord, when you received the message with joy that comes from the Holy Spirit, despite great affliction. As a result you became an example to all the believers in Macedonia and in Achaia. For from you the message of the Lord has echoed forth not just in Macedonia and Achaia, but in every place reports of your faith in God have spread, so that we do not need to say anything. For people everywhere report how you welcomed us and how you turned to God from idols to serve the living and true God and to wait for his Son from heaven, whom he raised from the dead, Jesus our deliverer from the coming wrath.</a:t>
            </a:r>
          </a:p>
          <a:p>
            <a:pPr marL="0" indent="0">
              <a:lnSpc>
                <a:spcPct val="120000"/>
              </a:lnSpc>
              <a:buNone/>
            </a:pPr>
            <a:r>
              <a:rPr lang="zh-CN" altLang="en-US" dirty="0">
                <a:solidFill>
                  <a:schemeClr val="accent1">
                    <a:lumMod val="75000"/>
                  </a:schemeClr>
                </a:solidFill>
              </a:rPr>
              <a:t>保羅、西拉、提摩太、寫信給帖撒羅尼迦在父　神和主耶穌基督裡的教會．願恩惠平安歸與你們。 我們為你們眾人常常感謝　神、禱告的時候提到你們． 在　神我們的父面前、不住的記念你們因信心所作的工夫、因愛心所受的勞苦、因盼望我們主耶穌基督所存的忍耐。 被　神所愛的弟兄阿、我知道你們是蒙揀選的．因為我們的福音傳到你們那裡、不獨在乎言語、也在乎權能、和聖靈、並充足的信心．正如你們知道我們在你們那裡、為你們的緣故是怎樣為人。 並且你們在大難之中、蒙了聖靈所賜的喜樂、領受真道、就效法我們、也效法了主． 甚至你們作了馬其頓和亞該亞、所有信主之人的榜樣。 因為主的道從你們那裡已經傳揚出來、你們向　神的信心不但在馬其頓和亞該亞、就是在各處、也都傳開了．所以不用我們說甚麼話。 因為他們自己已經報明我們是怎樣進到你們那裡、你們是怎樣離棄偶像歸向　神、要服事那又真又活的　神、 等候他兒子從天降臨、就是他從死裡復活的、那位救我們脫離將來忿怒的耶穌。</a:t>
            </a:r>
          </a:p>
          <a:p>
            <a:pPr marL="0" indent="0" algn="r">
              <a:buNone/>
            </a:pPr>
            <a:r>
              <a:rPr lang="en-US" altLang="zh-CN" sz="2100" dirty="0"/>
              <a:t>1 </a:t>
            </a:r>
            <a:r>
              <a:rPr lang="en-US" sz="2100" dirty="0"/>
              <a:t>Thessalonians </a:t>
            </a:r>
            <a:r>
              <a:rPr lang="zh-CN" altLang="en-US" sz="2100" dirty="0"/>
              <a:t>帖 撒 羅 尼 迦 前 書 </a:t>
            </a:r>
            <a:r>
              <a:rPr lang="en-US" altLang="zh-CN" sz="2100" dirty="0"/>
              <a:t>1:1-10</a:t>
            </a:r>
          </a:p>
        </p:txBody>
      </p:sp>
      <p:sp>
        <p:nvSpPr>
          <p:cNvPr id="4" name="Date Placeholder 3"/>
          <p:cNvSpPr>
            <a:spLocks noGrp="1"/>
          </p:cNvSpPr>
          <p:nvPr>
            <p:ph type="dt" sz="half" idx="10"/>
          </p:nvPr>
        </p:nvSpPr>
        <p:spPr/>
        <p:txBody>
          <a:bodyPr/>
          <a:lstStyle/>
          <a:p>
            <a:r>
              <a:rPr lang="en-US"/>
              <a:t>2019 2 3</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2</a:t>
            </a:fld>
            <a:endParaRPr lang="en-US"/>
          </a:p>
        </p:txBody>
      </p:sp>
    </p:spTree>
    <p:extLst>
      <p:ext uri="{BB962C8B-B14F-4D97-AF65-F5344CB8AC3E}">
        <p14:creationId xmlns:p14="http://schemas.microsoft.com/office/powerpoint/2010/main" val="2618396195"/>
      </p:ext>
    </p:extLst>
  </p:cSld>
  <p:clrMapOvr>
    <a:masterClrMapping/>
  </p:clrMapOvr>
  <p:transition spd="med">
    <p:pull dir="r"/>
  </p:transition>
</p:sld>
</file>

<file path=ppt/slides/slide3.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70000" lnSpcReduction="20000"/>
          </a:bodyPr>
          <a:lstStyle/>
          <a:p>
            <a:pPr marL="0" indent="0">
              <a:buNone/>
            </a:pPr>
            <a:r>
              <a:rPr lang="en-US" sz="3400" dirty="0"/>
              <a:t>From Paul and Silvanus and Timothy, to the church of the Thessalonians in God the Father and the Lord Jesus Christ. Grace and peace to you! We thank God always for all of you as we mention you constantly in our prayers, because we recall in the presence of our God and Father your work of faith and labor of love and endurance of hope in our Lord Jesus Christ. </a:t>
            </a:r>
            <a:r>
              <a:rPr lang="en-US" sz="3400" b="1" dirty="0">
                <a:solidFill>
                  <a:srgbClr val="C00000"/>
                </a:solidFill>
              </a:rPr>
              <a:t>We know, brothers and sisters loved by God, that he has chosen you, in that our gospel did not come to you merely in words, but in power and in the Holy Spirit and with deep conviction (surely you recall the character we displayed when we came among you to help you). And you became imitators of us and of the Lord, when you received the message with joy that comes from the Holy Spirit, despite great affliction. As a result you became an example to all the believers in Macedonia and in Achaia. For from you the message of the Lord has echoed forth not just in Macedonia and Achaia, but in every place reports of your faith in God have spread, so that we do not need to say anything. For people everywhere report how you welcomed us and how you turned to God from idols to serve the living and true God</a:t>
            </a:r>
            <a:r>
              <a:rPr lang="en-US" sz="3400" dirty="0"/>
              <a:t> and to wait for his Son from heaven, whom he raised from the dead, Jesus our deliverer from the coming wrath.</a:t>
            </a:r>
          </a:p>
          <a:p>
            <a:pPr marL="0" indent="0">
              <a:lnSpc>
                <a:spcPct val="120000"/>
              </a:lnSpc>
              <a:buNone/>
            </a:pPr>
            <a:r>
              <a:rPr lang="zh-CN" altLang="en-US" dirty="0">
                <a:solidFill>
                  <a:schemeClr val="accent1">
                    <a:lumMod val="75000"/>
                  </a:schemeClr>
                </a:solidFill>
              </a:rPr>
              <a:t>保羅、西拉、提摩太、寫信給帖撒羅尼迦在父　神和主耶穌基督裡的教會．願恩惠平安歸與你們。 我們為你們眾人常常感謝　神、禱告的時候提到你們． 在　神我們的父面前、不住的記念你們因信心所作的工夫、因愛心所受的勞苦、因盼望我們主耶穌基督所存的忍耐</a:t>
            </a:r>
            <a:r>
              <a:rPr lang="zh-CN" altLang="en-US" b="1" dirty="0">
                <a:solidFill>
                  <a:schemeClr val="accent1">
                    <a:lumMod val="75000"/>
                  </a:schemeClr>
                </a:solidFill>
              </a:rPr>
              <a:t>。 </a:t>
            </a:r>
            <a:r>
              <a:rPr lang="zh-CN" altLang="en-US" b="1" dirty="0">
                <a:solidFill>
                  <a:srgbClr val="C00000"/>
                </a:solidFill>
              </a:rPr>
              <a:t>被　神所愛的弟兄阿、我知道你們是蒙揀選的．因為我們的福音傳到你們那裡、不獨在乎言語、也在乎權能、和聖靈、並充足的信心．正如你們知道我們在你們那裡、為你們的緣故是怎樣為人。 並且你們在大難之中、蒙了聖靈所賜的喜樂、領受真道、就效法我們、也效法了主． 甚至你們作了馬其頓和亞該亞、所有信主之人的榜樣。 因為主的道從你們那裡已經傳揚出來、你們向　神的信心不但在馬其頓和亞該亞、就是在各處、也都傳開了．所以不用我們說甚麼話。 因為他們自己已經報明我們是怎樣進到你們那裡、你們是怎樣離棄偶像歸向　神、要服事那又真又活的　神</a:t>
            </a:r>
            <a:r>
              <a:rPr lang="zh-CN" altLang="en-US" dirty="0">
                <a:solidFill>
                  <a:schemeClr val="accent1">
                    <a:lumMod val="75000"/>
                  </a:schemeClr>
                </a:solidFill>
              </a:rPr>
              <a:t>、 等候他兒子從天降臨、就是他從死裡復活的、那位救我們脫離將來忿怒的耶穌。</a:t>
            </a:r>
          </a:p>
          <a:p>
            <a:pPr marL="0" indent="0" algn="r">
              <a:buNone/>
            </a:pPr>
            <a:r>
              <a:rPr lang="en-US" altLang="zh-CN" sz="2100" dirty="0"/>
              <a:t>1 </a:t>
            </a:r>
            <a:r>
              <a:rPr lang="en-US" sz="2100" dirty="0"/>
              <a:t>Thessalonians </a:t>
            </a:r>
            <a:r>
              <a:rPr lang="zh-CN" altLang="en-US" sz="2100" dirty="0"/>
              <a:t>帖 撒 羅 尼 迦 前 書 </a:t>
            </a:r>
            <a:r>
              <a:rPr lang="en-US" altLang="zh-CN" sz="2100" dirty="0"/>
              <a:t>1:1-10</a:t>
            </a:r>
          </a:p>
        </p:txBody>
      </p:sp>
      <p:sp>
        <p:nvSpPr>
          <p:cNvPr id="4" name="Date Placeholder 3"/>
          <p:cNvSpPr>
            <a:spLocks noGrp="1"/>
          </p:cNvSpPr>
          <p:nvPr>
            <p:ph type="dt" sz="half" idx="10"/>
          </p:nvPr>
        </p:nvSpPr>
        <p:spPr/>
        <p:txBody>
          <a:bodyPr/>
          <a:lstStyle/>
          <a:p>
            <a:r>
              <a:rPr lang="en-US"/>
              <a:t>2019 2 3</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3</a:t>
            </a:fld>
            <a:endParaRPr lang="en-US"/>
          </a:p>
        </p:txBody>
      </p:sp>
    </p:spTree>
    <p:extLst>
      <p:ext uri="{BB962C8B-B14F-4D97-AF65-F5344CB8AC3E}">
        <p14:creationId xmlns:p14="http://schemas.microsoft.com/office/powerpoint/2010/main" val="2108812439"/>
      </p:ext>
    </p:extLst>
  </p:cSld>
  <p:clrMapOvr>
    <a:masterClrMapping/>
  </p:clrMapOvr>
  <p:transition spd="med">
    <p:pull/>
  </p:transition>
</p:sld>
</file>

<file path=ppt/slides/slide4.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62500" lnSpcReduction="20000"/>
          </a:bodyPr>
          <a:lstStyle/>
          <a:p>
            <a:pPr marL="0" indent="0">
              <a:buNone/>
            </a:pPr>
            <a:r>
              <a:rPr lang="en-US" sz="3400" dirty="0"/>
              <a:t>From Paul and Silvanus and Timothy, to the church of the Thessalonians in God the Father and the Lord Jesus Christ. Grace and peace to you! We thank God always for all of you as we mention you constantly in our prayers, because we recall in the presence of our God and Father your work of faith and labor of love and endurance of hope in our Lord Jesus Christ. </a:t>
            </a:r>
            <a:r>
              <a:rPr lang="en-US" sz="3400" b="1" dirty="0">
                <a:solidFill>
                  <a:srgbClr val="C00000"/>
                </a:solidFill>
              </a:rPr>
              <a:t>We know, brothers and sisters loved by God, that </a:t>
            </a:r>
            <a:r>
              <a:rPr lang="en-US" sz="5800" b="1" u="sng" dirty="0">
                <a:solidFill>
                  <a:srgbClr val="0070C0"/>
                </a:solidFill>
              </a:rPr>
              <a:t>he has chosen you</a:t>
            </a:r>
            <a:r>
              <a:rPr lang="en-US" sz="3400" b="1" dirty="0">
                <a:solidFill>
                  <a:srgbClr val="C00000"/>
                </a:solidFill>
              </a:rPr>
              <a:t>, in that our gospel did not come to you merely in words, but in power and in the Holy Spirit and with deep conviction (surely you recall the character we displayed when we came among you to help you). And </a:t>
            </a:r>
            <a:r>
              <a:rPr lang="en-US" sz="3800" b="1" dirty="0">
                <a:solidFill>
                  <a:srgbClr val="C00000"/>
                </a:solidFill>
              </a:rPr>
              <a:t>you </a:t>
            </a:r>
            <a:r>
              <a:rPr lang="en-US" sz="4500" b="1" u="sng" dirty="0">
                <a:solidFill>
                  <a:schemeClr val="accent6">
                    <a:lumMod val="75000"/>
                  </a:schemeClr>
                </a:solidFill>
              </a:rPr>
              <a:t>became imitators</a:t>
            </a:r>
            <a:r>
              <a:rPr lang="en-US" sz="3400" b="1" u="sng" dirty="0">
                <a:solidFill>
                  <a:srgbClr val="C00000"/>
                </a:solidFill>
              </a:rPr>
              <a:t> </a:t>
            </a:r>
            <a:r>
              <a:rPr lang="en-US" sz="3400" b="1" dirty="0">
                <a:solidFill>
                  <a:srgbClr val="C00000"/>
                </a:solidFill>
              </a:rPr>
              <a:t>of us and of the Lord, when you received the message with joy that comes from the Holy Spirit, despite great affliction. As a result you </a:t>
            </a:r>
            <a:r>
              <a:rPr lang="en-US" sz="4500" b="1" u="sng" dirty="0">
                <a:solidFill>
                  <a:schemeClr val="accent6">
                    <a:lumMod val="75000"/>
                  </a:schemeClr>
                </a:solidFill>
              </a:rPr>
              <a:t>became an example </a:t>
            </a:r>
            <a:r>
              <a:rPr lang="en-US" sz="3400" b="1" dirty="0">
                <a:solidFill>
                  <a:srgbClr val="C00000"/>
                </a:solidFill>
              </a:rPr>
              <a:t>to all the believers in Macedonia and in Achaia. For from you the message of the Lord has echoed forth not just in Macedonia and Achaia, but in every place reports of your faith in God have spread, so that we do not need to say anything. For people everywhere report how you welcomed us and how you turned to God from idols to serve the living and true God</a:t>
            </a:r>
            <a:r>
              <a:rPr lang="en-US" sz="3400" dirty="0"/>
              <a:t> and to wait for his Son from heaven, whom he raised from the dead, Jesus our deliverer from the coming wrath.</a:t>
            </a:r>
          </a:p>
          <a:p>
            <a:pPr marL="0" indent="0">
              <a:lnSpc>
                <a:spcPct val="120000"/>
              </a:lnSpc>
              <a:buNone/>
            </a:pPr>
            <a:r>
              <a:rPr lang="zh-CN" altLang="en-US" dirty="0">
                <a:solidFill>
                  <a:schemeClr val="accent1">
                    <a:lumMod val="75000"/>
                  </a:schemeClr>
                </a:solidFill>
              </a:rPr>
              <a:t>保羅、西拉、提摩太、寫信給帖撒羅尼迦在父　神和主耶穌基督裡的教會．願恩惠平安歸與你們。 我們為你們眾人常常感謝　神、禱告的時候提到你們． 在　神我們的父面前、不住的記念你們因信心所作的工夫、因愛心所受的勞苦、因盼望我們主耶穌基督所存的忍耐</a:t>
            </a:r>
            <a:r>
              <a:rPr lang="zh-CN" altLang="en-US" b="1" dirty="0">
                <a:solidFill>
                  <a:schemeClr val="accent1">
                    <a:lumMod val="75000"/>
                  </a:schemeClr>
                </a:solidFill>
              </a:rPr>
              <a:t>。 </a:t>
            </a:r>
            <a:r>
              <a:rPr lang="zh-CN" altLang="en-US" b="1" dirty="0">
                <a:solidFill>
                  <a:srgbClr val="C00000"/>
                </a:solidFill>
              </a:rPr>
              <a:t>被　神所愛的弟兄阿、我知道</a:t>
            </a:r>
            <a:r>
              <a:rPr lang="zh-CN" altLang="en-US" sz="5800" b="1" u="sng" dirty="0">
                <a:solidFill>
                  <a:srgbClr val="0070C0"/>
                </a:solidFill>
              </a:rPr>
              <a:t>你們是蒙揀選的</a:t>
            </a:r>
            <a:r>
              <a:rPr lang="zh-CN" altLang="en-US" b="1" dirty="0">
                <a:solidFill>
                  <a:srgbClr val="C00000"/>
                </a:solidFill>
              </a:rPr>
              <a:t>．因為我們的福音傳到你們那裡、不獨在乎言語、也在乎權能、和聖靈、並充足的信心．正如你們知道我們在你們那裡、為你們的緣故是怎樣為人。 並且你們在大難之中、蒙了聖靈所賜的喜樂、領受真道、就</a:t>
            </a:r>
            <a:r>
              <a:rPr lang="zh-CN" altLang="en-US" sz="3800" b="1" u="sng" dirty="0">
                <a:solidFill>
                  <a:schemeClr val="accent6">
                    <a:lumMod val="75000"/>
                  </a:schemeClr>
                </a:solidFill>
              </a:rPr>
              <a:t>效法</a:t>
            </a:r>
            <a:r>
              <a:rPr lang="zh-CN" altLang="en-US" b="1" dirty="0">
                <a:solidFill>
                  <a:srgbClr val="C00000"/>
                </a:solidFill>
              </a:rPr>
              <a:t>我們、也</a:t>
            </a:r>
            <a:r>
              <a:rPr lang="zh-CN" altLang="en-US" sz="3800" b="1" u="sng" dirty="0">
                <a:solidFill>
                  <a:schemeClr val="accent6">
                    <a:lumMod val="75000"/>
                  </a:schemeClr>
                </a:solidFill>
              </a:rPr>
              <a:t>效法</a:t>
            </a:r>
            <a:r>
              <a:rPr lang="zh-CN" altLang="en-US" b="1" dirty="0">
                <a:solidFill>
                  <a:srgbClr val="C00000"/>
                </a:solidFill>
              </a:rPr>
              <a:t>了主． 甚至你們作了馬其頓和亞該亞、所有信主之人的</a:t>
            </a:r>
            <a:r>
              <a:rPr lang="zh-CN" altLang="en-US" sz="3800" b="1" u="sng" dirty="0">
                <a:solidFill>
                  <a:schemeClr val="accent6">
                    <a:lumMod val="75000"/>
                  </a:schemeClr>
                </a:solidFill>
              </a:rPr>
              <a:t>榜樣</a:t>
            </a:r>
            <a:r>
              <a:rPr lang="zh-CN" altLang="en-US" b="1" dirty="0">
                <a:solidFill>
                  <a:srgbClr val="C00000"/>
                </a:solidFill>
              </a:rPr>
              <a:t>。 因為主的道從你們那裡已經傳揚出來、你們向　神的信心不但在馬其頓和亞該亞、就是在各處、也都傳開了．所以不用我們說甚麼話。 因為他們自己已經報明我們是怎樣進到你們那裡、你們是怎樣離棄偶像歸向　神、要服事那又真又活的　神</a:t>
            </a:r>
            <a:r>
              <a:rPr lang="zh-CN" altLang="en-US" dirty="0">
                <a:solidFill>
                  <a:schemeClr val="accent1">
                    <a:lumMod val="75000"/>
                  </a:schemeClr>
                </a:solidFill>
              </a:rPr>
              <a:t>、 等候他兒子從天降臨、就是他從死裡復活的、那位救我們脫離將來忿怒的耶穌。</a:t>
            </a:r>
          </a:p>
          <a:p>
            <a:pPr marL="0" indent="0" algn="r">
              <a:buNone/>
            </a:pPr>
            <a:r>
              <a:rPr lang="en-US" altLang="zh-CN" sz="2100" dirty="0"/>
              <a:t>1 </a:t>
            </a:r>
            <a:r>
              <a:rPr lang="en-US" sz="2100" dirty="0"/>
              <a:t>Thessalonians </a:t>
            </a:r>
            <a:r>
              <a:rPr lang="zh-CN" altLang="en-US" sz="2100" dirty="0"/>
              <a:t>帖 撒 羅 尼 迦 前 書 </a:t>
            </a:r>
            <a:r>
              <a:rPr lang="en-US" altLang="zh-CN" sz="2100" dirty="0"/>
              <a:t>1:1-10</a:t>
            </a:r>
          </a:p>
        </p:txBody>
      </p:sp>
      <p:sp>
        <p:nvSpPr>
          <p:cNvPr id="4" name="Date Placeholder 3"/>
          <p:cNvSpPr>
            <a:spLocks noGrp="1"/>
          </p:cNvSpPr>
          <p:nvPr>
            <p:ph type="dt" sz="half" idx="10"/>
          </p:nvPr>
        </p:nvSpPr>
        <p:spPr/>
        <p:txBody>
          <a:bodyPr/>
          <a:lstStyle/>
          <a:p>
            <a:r>
              <a:rPr lang="en-US"/>
              <a:t>2019 2 3</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4</a:t>
            </a:fld>
            <a:endParaRPr lang="en-US" dirty="0"/>
          </a:p>
        </p:txBody>
      </p:sp>
    </p:spTree>
    <p:extLst>
      <p:ext uri="{BB962C8B-B14F-4D97-AF65-F5344CB8AC3E}">
        <p14:creationId xmlns:p14="http://schemas.microsoft.com/office/powerpoint/2010/main" val="23385644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1353800" cy="1690688"/>
          </a:xfrm>
        </p:spPr>
        <p:txBody>
          <a:bodyPr>
            <a:normAutofit/>
          </a:bodyPr>
          <a:lstStyle/>
          <a:p>
            <a:pPr algn="ctr"/>
            <a:r>
              <a:rPr lang="zh-CN" altLang="en-US" sz="6000" b="1" dirty="0">
                <a:latin typeface="STKaiti" panose="02010600040101010101" pitchFamily="2" charset="-122"/>
                <a:ea typeface="STKaiti" panose="02010600040101010101" pitchFamily="2" charset="-122"/>
              </a:rPr>
              <a:t>我们是被揀选的</a:t>
            </a:r>
            <a:br>
              <a:rPr lang="en-US" altLang="zh-CN" sz="5400" dirty="0">
                <a:latin typeface="Arial Rounded MT Bold" panose="020F0704030504030204" pitchFamily="34" charset="0"/>
              </a:rPr>
            </a:br>
            <a:r>
              <a:rPr lang="en-US" sz="5400" dirty="0">
                <a:solidFill>
                  <a:srgbClr val="0070C0"/>
                </a:solidFill>
                <a:latin typeface="Arial Rounded MT Bold" panose="020F0704030504030204" pitchFamily="34" charset="0"/>
              </a:rPr>
              <a:t>We Are the Chosen Ones</a:t>
            </a:r>
          </a:p>
        </p:txBody>
      </p:sp>
      <p:sp>
        <p:nvSpPr>
          <p:cNvPr id="3" name="Content Placeholder 2"/>
          <p:cNvSpPr>
            <a:spLocks noGrp="1"/>
          </p:cNvSpPr>
          <p:nvPr>
            <p:ph idx="1"/>
          </p:nvPr>
        </p:nvSpPr>
        <p:spPr>
          <a:xfrm>
            <a:off x="0" y="2268746"/>
            <a:ext cx="12192000" cy="4589253"/>
          </a:xfrm>
        </p:spPr>
        <p:txBody>
          <a:bodyPr>
            <a:normAutofit fontScale="92500"/>
          </a:bodyPr>
          <a:lstStyle/>
          <a:p>
            <a:r>
              <a:rPr lang="zh-CN" altLang="en-US" dirty="0"/>
              <a:t>在他</a:t>
            </a:r>
            <a:r>
              <a:rPr lang="en-US" altLang="zh-CN" b="1" dirty="0">
                <a:solidFill>
                  <a:srgbClr val="FF0000"/>
                </a:solidFill>
              </a:rPr>
              <a:t>100% </a:t>
            </a:r>
            <a:r>
              <a:rPr lang="zh-CN" altLang="en-US" b="1" dirty="0">
                <a:solidFill>
                  <a:srgbClr val="FF0000"/>
                </a:solidFill>
              </a:rPr>
              <a:t>的主权</a:t>
            </a:r>
            <a:r>
              <a:rPr lang="zh-CN" altLang="en-US" dirty="0"/>
              <a:t>里</a:t>
            </a:r>
            <a:r>
              <a:rPr lang="en-US" altLang="zh-CN" dirty="0"/>
              <a:t>, </a:t>
            </a:r>
            <a:r>
              <a:rPr lang="zh-CN" altLang="en-US" dirty="0"/>
              <a:t>照著他心中对我们全方位的目的创造了我们。 </a:t>
            </a:r>
            <a:endParaRPr lang="en-US" altLang="zh-CN" dirty="0"/>
          </a:p>
          <a:p>
            <a:pPr marL="0" indent="0">
              <a:buNone/>
            </a:pPr>
            <a:r>
              <a:rPr lang="en-US" dirty="0"/>
              <a:t>    </a:t>
            </a:r>
            <a:r>
              <a:rPr lang="en-US" dirty="0">
                <a:solidFill>
                  <a:srgbClr val="0070C0"/>
                </a:solidFill>
              </a:rPr>
              <a:t>From His </a:t>
            </a:r>
            <a:r>
              <a:rPr lang="en-US" b="1" dirty="0">
                <a:solidFill>
                  <a:srgbClr val="FF0000"/>
                </a:solidFill>
              </a:rPr>
              <a:t>100% Sovereignty</a:t>
            </a:r>
            <a:r>
              <a:rPr lang="en-US" dirty="0">
                <a:solidFill>
                  <a:srgbClr val="0070C0"/>
                </a:solidFill>
              </a:rPr>
              <a:t>, He Created Us with Full Range of Purposes in Mind.</a:t>
            </a:r>
          </a:p>
          <a:p>
            <a:endParaRPr lang="en-US" sz="900" dirty="0"/>
          </a:p>
          <a:p>
            <a:r>
              <a:rPr lang="zh-CN" altLang="en-US" dirty="0"/>
              <a:t>这目标要求我们同时得付出个人</a:t>
            </a:r>
            <a:r>
              <a:rPr lang="en-US" altLang="zh-CN" b="1" dirty="0">
                <a:solidFill>
                  <a:srgbClr val="FF0000"/>
                </a:solidFill>
              </a:rPr>
              <a:t>100% </a:t>
            </a:r>
            <a:r>
              <a:rPr lang="zh-CN" altLang="en-US" b="1" dirty="0">
                <a:solidFill>
                  <a:srgbClr val="FF0000"/>
                </a:solidFill>
              </a:rPr>
              <a:t>的自由意志</a:t>
            </a:r>
            <a:r>
              <a:rPr lang="zh-CN" altLang="en-US" dirty="0"/>
              <a:t>去配合才能实现。 </a:t>
            </a:r>
            <a:endParaRPr lang="en-US" altLang="zh-CN" dirty="0"/>
          </a:p>
          <a:p>
            <a:pPr marL="0" indent="0">
              <a:buNone/>
            </a:pPr>
            <a:r>
              <a:rPr lang="en-US" dirty="0"/>
              <a:t>   </a:t>
            </a:r>
            <a:r>
              <a:rPr lang="en-US" dirty="0">
                <a:solidFill>
                  <a:srgbClr val="0070C0"/>
                </a:solidFill>
              </a:rPr>
              <a:t>Simultaneously Require Our Personal </a:t>
            </a:r>
            <a:r>
              <a:rPr lang="en-US" b="1" dirty="0">
                <a:solidFill>
                  <a:srgbClr val="FF0000"/>
                </a:solidFill>
              </a:rPr>
              <a:t>100% Free Will </a:t>
            </a:r>
            <a:r>
              <a:rPr lang="en-US" dirty="0">
                <a:solidFill>
                  <a:srgbClr val="0070C0"/>
                </a:solidFill>
              </a:rPr>
              <a:t>to Achieve the Goal.</a:t>
            </a:r>
          </a:p>
          <a:p>
            <a:endParaRPr lang="en-US" sz="800" dirty="0">
              <a:solidFill>
                <a:srgbClr val="0070C0"/>
              </a:solidFill>
            </a:endParaRPr>
          </a:p>
          <a:p>
            <a:r>
              <a:rPr lang="en-US" dirty="0"/>
              <a:t> </a:t>
            </a:r>
            <a:r>
              <a:rPr lang="zh-CN" altLang="en-US" dirty="0"/>
              <a:t>他选择的目的之一是树立起我们来作为别人的榜样。</a:t>
            </a:r>
            <a:endParaRPr lang="en-US" altLang="zh-CN" dirty="0"/>
          </a:p>
          <a:p>
            <a:pPr marL="0" indent="0">
              <a:buNone/>
            </a:pPr>
            <a:r>
              <a:rPr lang="en-US" altLang="zh-CN" dirty="0"/>
              <a:t>    </a:t>
            </a:r>
            <a:r>
              <a:rPr lang="en-US" altLang="zh-CN" dirty="0">
                <a:solidFill>
                  <a:srgbClr val="0070C0"/>
                </a:solidFill>
              </a:rPr>
              <a:t>One Of The Purpose Of His Choosing Is To Set Us Up As An Example to Others.</a:t>
            </a:r>
          </a:p>
          <a:p>
            <a:pPr marL="0" indent="0">
              <a:buNone/>
            </a:pPr>
            <a:endParaRPr lang="en-US" sz="900" dirty="0">
              <a:solidFill>
                <a:srgbClr val="0070C0"/>
              </a:solidFill>
            </a:endParaRPr>
          </a:p>
          <a:p>
            <a:r>
              <a:rPr lang="zh-CN" altLang="en-US" dirty="0"/>
              <a:t>我们是基督在地球上所派的大使，</a:t>
            </a:r>
            <a:r>
              <a:rPr lang="zh-CN" altLang="en-US" b="1" u="sng" dirty="0">
                <a:solidFill>
                  <a:srgbClr val="C00000"/>
                </a:solidFill>
              </a:rPr>
              <a:t>有圣灵的完全的授权与印证</a:t>
            </a:r>
            <a:r>
              <a:rPr lang="zh-CN" altLang="en-US" dirty="0"/>
              <a:t>。</a:t>
            </a:r>
          </a:p>
          <a:p>
            <a:pPr marL="0" indent="0">
              <a:buNone/>
            </a:pPr>
            <a:r>
              <a:rPr lang="en-US" dirty="0">
                <a:solidFill>
                  <a:srgbClr val="0070C0"/>
                </a:solidFill>
              </a:rPr>
              <a:t>   We Ambassadors of Christ on Earth, </a:t>
            </a:r>
            <a:r>
              <a:rPr lang="en-US" u="sng" dirty="0">
                <a:solidFill>
                  <a:srgbClr val="C00000"/>
                </a:solidFill>
              </a:rPr>
              <a:t>Fully Authorized &amp; Empowered with the Holy Spirit</a:t>
            </a:r>
            <a:r>
              <a:rPr lang="en-US" dirty="0">
                <a:solidFill>
                  <a:srgbClr val="0070C0"/>
                </a:solidFill>
              </a:rPr>
              <a:t>.</a:t>
            </a:r>
          </a:p>
          <a:p>
            <a:pPr marL="0" indent="0">
              <a:buNone/>
            </a:pPr>
            <a:endParaRPr lang="en-US" dirty="0">
              <a:solidFill>
                <a:srgbClr val="0070C0"/>
              </a:solidFill>
            </a:endParaRPr>
          </a:p>
        </p:txBody>
      </p:sp>
      <p:sp>
        <p:nvSpPr>
          <p:cNvPr id="4" name="Date Placeholder 3"/>
          <p:cNvSpPr>
            <a:spLocks noGrp="1"/>
          </p:cNvSpPr>
          <p:nvPr>
            <p:ph type="dt" sz="half" idx="10"/>
          </p:nvPr>
        </p:nvSpPr>
        <p:spPr/>
        <p:txBody>
          <a:bodyPr/>
          <a:lstStyle/>
          <a:p>
            <a:r>
              <a:rPr lang="en-US"/>
              <a:t>2019 2 3</a:t>
            </a:r>
          </a:p>
        </p:txBody>
      </p:sp>
      <p:sp>
        <p:nvSpPr>
          <p:cNvPr id="5" name="Footer Placeholder 4"/>
          <p:cNvSpPr>
            <a:spLocks noGrp="1"/>
          </p:cNvSpPr>
          <p:nvPr>
            <p:ph type="ftr" sz="quarter" idx="11"/>
          </p:nvPr>
        </p:nvSpPr>
        <p:spPr/>
        <p:txBody>
          <a:bodyPr/>
          <a:lstStyle/>
          <a:p>
            <a:r>
              <a:rPr lang="en-US" dirty="0"/>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5</a:t>
            </a:fld>
            <a:endParaRPr lang="en-US"/>
          </a:p>
        </p:txBody>
      </p:sp>
    </p:spTree>
    <p:custDataLst>
      <p:tags r:id="rId1"/>
    </p:custDataLst>
    <p:extLst>
      <p:ext uri="{BB962C8B-B14F-4D97-AF65-F5344CB8AC3E}">
        <p14:creationId xmlns:p14="http://schemas.microsoft.com/office/powerpoint/2010/main" val="266414715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1"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1000"/>
                                        <p:tgtEl>
                                          <p:spTgt spid="3">
                                            <p:txEl>
                                              <p:pRg st="6" end="6"/>
                                            </p:txEl>
                                          </p:spTgt>
                                        </p:tgtEl>
                                      </p:cBhvr>
                                    </p:animEffect>
                                    <p:anim calcmode="lin" valueType="num">
                                      <p:cBhvr>
                                        <p:cTn id="3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fade">
                                      <p:cBhvr>
                                        <p:cTn id="36" dur="1000"/>
                                        <p:tgtEl>
                                          <p:spTgt spid="3">
                                            <p:txEl>
                                              <p:pRg st="7" end="7"/>
                                            </p:txEl>
                                          </p:spTgt>
                                        </p:tgtEl>
                                      </p:cBhvr>
                                    </p:animEffect>
                                    <p:anim calcmode="lin" valueType="num">
                                      <p:cBhvr>
                                        <p:cTn id="3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1"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Effect transition="in" filter="fade">
                                      <p:cBhvr>
                                        <p:cTn id="43" dur="1000"/>
                                        <p:tgtEl>
                                          <p:spTgt spid="3">
                                            <p:txEl>
                                              <p:pRg st="9" end="9"/>
                                            </p:txEl>
                                          </p:spTgt>
                                        </p:tgtEl>
                                      </p:cBhvr>
                                    </p:animEffect>
                                    <p:anim calcmode="lin" valueType="num">
                                      <p:cBhvr>
                                        <p:cTn id="44"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9" end="9"/>
                                            </p:txEl>
                                          </p:spTgt>
                                        </p:tgtEl>
                                        <p:attrNameLst>
                                          <p:attrName>ppt_y</p:attrName>
                                        </p:attrNameLst>
                                      </p:cBhvr>
                                      <p:tavLst>
                                        <p:tav tm="0">
                                          <p:val>
                                            <p:strVal val="#ppt_y+.1"/>
                                          </p:val>
                                        </p:tav>
                                        <p:tav tm="100000">
                                          <p:val>
                                            <p:strVal val="#ppt_y"/>
                                          </p:val>
                                        </p:tav>
                                      </p:tavLst>
                                    </p:anim>
                                  </p:childTnLst>
                                </p:cTn>
                              </p:par>
                              <p:par>
                                <p:cTn id="46" presetID="42" presetClass="entr" presetSubtype="0" fill="hold" grpId="1" nodeType="withEffect">
                                  <p:stCondLst>
                                    <p:cond delay="0"/>
                                  </p:stCondLst>
                                  <p:childTnLst>
                                    <p:set>
                                      <p:cBhvr>
                                        <p:cTn id="47" dur="1" fill="hold">
                                          <p:stCondLst>
                                            <p:cond delay="0"/>
                                          </p:stCondLst>
                                        </p:cTn>
                                        <p:tgtEl>
                                          <p:spTgt spid="3">
                                            <p:txEl>
                                              <p:pRg st="10" end="10"/>
                                            </p:txEl>
                                          </p:spTgt>
                                        </p:tgtEl>
                                        <p:attrNameLst>
                                          <p:attrName>style.visibility</p:attrName>
                                        </p:attrNameLst>
                                      </p:cBhvr>
                                      <p:to>
                                        <p:strVal val="visible"/>
                                      </p:to>
                                    </p:set>
                                    <p:animEffect transition="in" filter="fade">
                                      <p:cBhvr>
                                        <p:cTn id="48" dur="1000"/>
                                        <p:tgtEl>
                                          <p:spTgt spid="3">
                                            <p:txEl>
                                              <p:pRg st="10" end="10"/>
                                            </p:txEl>
                                          </p:spTgt>
                                        </p:tgtEl>
                                      </p:cBhvr>
                                    </p:animEffect>
                                    <p:anim calcmode="lin" valueType="num">
                                      <p:cBhvr>
                                        <p:cTn id="49"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589313"/>
          </a:xfrm>
        </p:spPr>
        <p:txBody>
          <a:bodyPr>
            <a:normAutofit/>
          </a:bodyPr>
          <a:lstStyle/>
          <a:p>
            <a:pPr algn="ctr"/>
            <a:r>
              <a:rPr lang="zh-CN" altLang="en-US" sz="5400" b="1" dirty="0">
                <a:latin typeface="STKaiti" panose="02010600040101010101" pitchFamily="2" charset="-122"/>
                <a:ea typeface="STKaiti" panose="02010600040101010101" pitchFamily="2" charset="-122"/>
              </a:rPr>
              <a:t>信徒生活方式的示范</a:t>
            </a:r>
            <a:br>
              <a:rPr lang="en-US" altLang="zh-CN" dirty="0">
                <a:latin typeface="Arial Rounded MT Bold" panose="020F0704030504030204" pitchFamily="34" charset="0"/>
              </a:rPr>
            </a:br>
            <a:r>
              <a:rPr lang="en-US" dirty="0">
                <a:solidFill>
                  <a:srgbClr val="0070C0"/>
                </a:solidFill>
                <a:latin typeface="Arial Rounded MT Bold" panose="020F0704030504030204" pitchFamily="34" charset="0"/>
              </a:rPr>
              <a:t>Believer Life Style Modeling</a:t>
            </a:r>
          </a:p>
        </p:txBody>
      </p:sp>
      <p:sp>
        <p:nvSpPr>
          <p:cNvPr id="3" name="Content Placeholder 2"/>
          <p:cNvSpPr>
            <a:spLocks noGrp="1"/>
          </p:cNvSpPr>
          <p:nvPr>
            <p:ph idx="1"/>
          </p:nvPr>
        </p:nvSpPr>
        <p:spPr>
          <a:xfrm>
            <a:off x="0" y="1970315"/>
            <a:ext cx="12192000" cy="5099352"/>
          </a:xfrm>
        </p:spPr>
        <p:txBody>
          <a:bodyPr>
            <a:normAutofit fontScale="32500" lnSpcReduction="20000"/>
          </a:bodyPr>
          <a:lstStyle/>
          <a:p>
            <a:pPr marL="398463" indent="0">
              <a:lnSpc>
                <a:spcPct val="120000"/>
              </a:lnSpc>
              <a:buNone/>
            </a:pPr>
            <a:r>
              <a:rPr lang="zh-TW" altLang="en-US" sz="9600" b="1" dirty="0">
                <a:latin typeface="+mj-lt"/>
                <a:ea typeface="SimSun" panose="02010600030101010101" pitchFamily="2" charset="-122"/>
              </a:rPr>
              <a:t>被　神所愛的弟兄阿、我知道你們是</a:t>
            </a:r>
            <a:r>
              <a:rPr lang="zh-TW" altLang="en-US" sz="9600" b="1" u="sng" dirty="0">
                <a:solidFill>
                  <a:schemeClr val="accent5">
                    <a:lumMod val="60000"/>
                    <a:lumOff val="40000"/>
                  </a:schemeClr>
                </a:solidFill>
                <a:latin typeface="+mj-lt"/>
                <a:ea typeface="SimSun" panose="02010600030101010101" pitchFamily="2" charset="-122"/>
              </a:rPr>
              <a:t>蒙揀選的</a:t>
            </a:r>
            <a:r>
              <a:rPr lang="zh-TW" altLang="en-US" sz="9600" b="1" dirty="0">
                <a:latin typeface="+mj-lt"/>
                <a:ea typeface="SimSun" panose="02010600030101010101" pitchFamily="2" charset="-122"/>
              </a:rPr>
              <a:t>．因為我們的福音傳到你們那裡、不獨在乎言語、也在乎權能、和聖靈、並充足的信心．正如你們知道我們在你們那裡、為你們的緣故是</a:t>
            </a:r>
            <a:r>
              <a:rPr lang="zh-TW" altLang="en-US" sz="9600" b="1" u="sng" dirty="0">
                <a:solidFill>
                  <a:srgbClr val="FF0000"/>
                </a:solidFill>
                <a:latin typeface="+mj-lt"/>
                <a:ea typeface="SimSun" panose="02010600030101010101" pitchFamily="2" charset="-122"/>
              </a:rPr>
              <a:t>怎樣為人</a:t>
            </a:r>
            <a:r>
              <a:rPr lang="zh-TW" altLang="en-US" sz="9600" b="1" dirty="0">
                <a:latin typeface="+mj-lt"/>
                <a:ea typeface="SimSun" panose="02010600030101010101" pitchFamily="2" charset="-122"/>
              </a:rPr>
              <a:t>。</a:t>
            </a:r>
            <a:endParaRPr lang="en-US" altLang="zh-TW" sz="9600" b="1" dirty="0">
              <a:latin typeface="+mj-lt"/>
              <a:ea typeface="SimSun" panose="02010600030101010101" pitchFamily="2" charset="-122"/>
            </a:endParaRPr>
          </a:p>
          <a:p>
            <a:pPr marL="344488" indent="-344488">
              <a:lnSpc>
                <a:spcPct val="120000"/>
              </a:lnSpc>
              <a:buFont typeface="Wingdings" panose="05000000000000000000" pitchFamily="2" charset="2"/>
              <a:buChar char="q"/>
            </a:pPr>
            <a:endParaRPr lang="zh-TW" altLang="en-US" sz="3700" b="1" dirty="0">
              <a:latin typeface="+mj-lt"/>
              <a:ea typeface="SimSun" panose="02010600030101010101" pitchFamily="2" charset="-122"/>
            </a:endParaRPr>
          </a:p>
          <a:p>
            <a:pPr marL="344488" indent="0">
              <a:lnSpc>
                <a:spcPct val="120000"/>
              </a:lnSpc>
              <a:buNone/>
            </a:pPr>
            <a:r>
              <a:rPr lang="en-US" altLang="zh-TW" sz="9800" b="1" dirty="0">
                <a:solidFill>
                  <a:srgbClr val="0070C0"/>
                </a:solidFill>
                <a:latin typeface="+mj-lt"/>
                <a:ea typeface="SimSun" panose="02010600030101010101" pitchFamily="2" charset="-122"/>
              </a:rPr>
              <a:t>We know, brothers and sisters loved by God, that </a:t>
            </a:r>
            <a:r>
              <a:rPr lang="en-US" altLang="zh-TW" sz="9800" b="1" u="sng" dirty="0">
                <a:solidFill>
                  <a:schemeClr val="accent5">
                    <a:lumMod val="60000"/>
                    <a:lumOff val="40000"/>
                  </a:schemeClr>
                </a:solidFill>
                <a:latin typeface="+mj-lt"/>
                <a:ea typeface="SimSun" panose="02010600030101010101" pitchFamily="2" charset="-122"/>
              </a:rPr>
              <a:t>he has chosen you</a:t>
            </a:r>
            <a:r>
              <a:rPr lang="en-US" altLang="zh-TW" sz="9800" b="1" dirty="0">
                <a:solidFill>
                  <a:srgbClr val="0070C0"/>
                </a:solidFill>
                <a:latin typeface="+mj-lt"/>
                <a:ea typeface="SimSun" panose="02010600030101010101" pitchFamily="2" charset="-122"/>
              </a:rPr>
              <a:t>, in that our gospel did not come to you merely in words, but in power and in the Holy Spirit and with deep conviction (surely you recall the </a:t>
            </a:r>
            <a:r>
              <a:rPr lang="en-US" altLang="zh-TW" sz="9800" b="1" u="sng" dirty="0">
                <a:solidFill>
                  <a:srgbClr val="C00000"/>
                </a:solidFill>
                <a:latin typeface="+mj-lt"/>
                <a:ea typeface="SimSun" panose="02010600030101010101" pitchFamily="2" charset="-122"/>
              </a:rPr>
              <a:t>character we displayed </a:t>
            </a:r>
            <a:r>
              <a:rPr lang="en-US" altLang="zh-TW" sz="9800" b="1" dirty="0">
                <a:solidFill>
                  <a:srgbClr val="0070C0"/>
                </a:solidFill>
                <a:latin typeface="+mj-lt"/>
                <a:ea typeface="SimSun" panose="02010600030101010101" pitchFamily="2" charset="-122"/>
              </a:rPr>
              <a:t>when we came among you to help you).</a:t>
            </a:r>
          </a:p>
          <a:p>
            <a:pPr marL="0" indent="0" algn="r">
              <a:lnSpc>
                <a:spcPct val="120000"/>
              </a:lnSpc>
              <a:buNone/>
            </a:pPr>
            <a:r>
              <a:rPr lang="en-US" altLang="zh-TW" sz="8000" b="1" dirty="0">
                <a:latin typeface="+mj-lt"/>
                <a:ea typeface="SimSun" panose="02010600030101010101" pitchFamily="2" charset="-122"/>
              </a:rPr>
              <a:t> </a:t>
            </a:r>
            <a:r>
              <a:rPr lang="en-US" altLang="zh-TW" sz="5600" b="1" dirty="0">
                <a:latin typeface="+mj-lt"/>
                <a:ea typeface="SimSun" panose="02010600030101010101" pitchFamily="2" charset="-122"/>
              </a:rPr>
              <a:t>1 Thessalonians </a:t>
            </a:r>
            <a:r>
              <a:rPr lang="zh-TW" altLang="en-US" sz="4800" b="1" dirty="0">
                <a:latin typeface="+mj-lt"/>
                <a:ea typeface="SimSun" panose="02010600030101010101" pitchFamily="2" charset="-122"/>
              </a:rPr>
              <a:t>帖 撒 羅 尼 迦 前 書 </a:t>
            </a:r>
            <a:r>
              <a:rPr lang="en-US" altLang="zh-TW" sz="5600" b="1" dirty="0">
                <a:latin typeface="+mj-lt"/>
                <a:ea typeface="SimSun" panose="02010600030101010101" pitchFamily="2" charset="-122"/>
              </a:rPr>
              <a:t>1:4-5 NET</a:t>
            </a:r>
            <a:r>
              <a:rPr lang="en-US" altLang="zh-CN" sz="5600" b="1" dirty="0">
                <a:latin typeface="+mj-lt"/>
                <a:ea typeface="SimSun" panose="02010600030101010101" pitchFamily="2" charset="-122"/>
              </a:rPr>
              <a:t> </a:t>
            </a:r>
          </a:p>
          <a:p>
            <a:pPr marL="0" indent="0" algn="r">
              <a:lnSpc>
                <a:spcPct val="120000"/>
              </a:lnSpc>
              <a:buNone/>
            </a:pPr>
            <a:r>
              <a:rPr lang="en-US" altLang="zh-CN" sz="2000" b="1" dirty="0">
                <a:latin typeface="+mj-lt"/>
                <a:ea typeface="SimSun" panose="02010600030101010101" pitchFamily="2" charset="-122"/>
              </a:rPr>
              <a:t>   </a:t>
            </a:r>
            <a:endParaRPr lang="en-US" altLang="zh-CN" sz="2000" dirty="0"/>
          </a:p>
        </p:txBody>
      </p:sp>
      <p:sp>
        <p:nvSpPr>
          <p:cNvPr id="4" name="Date Placeholder 3"/>
          <p:cNvSpPr>
            <a:spLocks noGrp="1"/>
          </p:cNvSpPr>
          <p:nvPr>
            <p:ph type="dt" sz="half" idx="10"/>
          </p:nvPr>
        </p:nvSpPr>
        <p:spPr/>
        <p:txBody>
          <a:bodyPr/>
          <a:lstStyle/>
          <a:p>
            <a:r>
              <a:rPr lang="en-US" dirty="0"/>
              <a:t>2019 2 3</a:t>
            </a:r>
          </a:p>
        </p:txBody>
      </p:sp>
      <p:sp>
        <p:nvSpPr>
          <p:cNvPr id="5" name="Footer Placeholder 4"/>
          <p:cNvSpPr>
            <a:spLocks noGrp="1"/>
          </p:cNvSpPr>
          <p:nvPr>
            <p:ph type="ftr" sz="quarter" idx="11"/>
          </p:nvPr>
        </p:nvSpPr>
        <p:spPr/>
        <p:txBody>
          <a:bodyPr/>
          <a:lstStyle/>
          <a:p>
            <a:r>
              <a:rPr lang="en-US" dirty="0"/>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6</a:t>
            </a:fld>
            <a:endParaRPr lang="en-US" dirty="0"/>
          </a:p>
        </p:txBody>
      </p:sp>
    </p:spTree>
    <p:custDataLst>
      <p:tags r:id="rId1"/>
    </p:custDataLst>
    <p:extLst>
      <p:ext uri="{BB962C8B-B14F-4D97-AF65-F5344CB8AC3E}">
        <p14:creationId xmlns:p14="http://schemas.microsoft.com/office/powerpoint/2010/main" val="330351750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589313"/>
          </a:xfrm>
        </p:spPr>
        <p:txBody>
          <a:bodyPr>
            <a:normAutofit/>
          </a:bodyPr>
          <a:lstStyle/>
          <a:p>
            <a:pPr algn="ctr"/>
            <a:r>
              <a:rPr lang="zh-CN" altLang="en-US" sz="5400" b="1" dirty="0">
                <a:latin typeface="STKaiti" panose="02010600040101010101" pitchFamily="2" charset="-122"/>
                <a:ea typeface="STKaiti" panose="02010600040101010101" pitchFamily="2" charset="-122"/>
              </a:rPr>
              <a:t>信徒</a:t>
            </a:r>
            <a:r>
              <a:rPr lang="zh-CN" altLang="en-US" sz="5400" b="1" dirty="0">
                <a:solidFill>
                  <a:srgbClr val="D60093"/>
                </a:solidFill>
                <a:effectLst>
                  <a:outerShdw blurRad="38100" dist="38100" dir="2700000" algn="tl">
                    <a:srgbClr val="000000">
                      <a:alpha val="43137"/>
                    </a:srgbClr>
                  </a:outerShdw>
                </a:effectLst>
                <a:latin typeface="STKaiti" panose="02010600040101010101" pitchFamily="2" charset="-122"/>
                <a:ea typeface="STKaiti" panose="02010600040101010101" pitchFamily="2" charset="-122"/>
              </a:rPr>
              <a:t>生活方式</a:t>
            </a:r>
            <a:r>
              <a:rPr lang="zh-CN" altLang="en-US" sz="5400" b="1" dirty="0">
                <a:latin typeface="STKaiti" panose="02010600040101010101" pitchFamily="2" charset="-122"/>
                <a:ea typeface="STKaiti" panose="02010600040101010101" pitchFamily="2" charset="-122"/>
              </a:rPr>
              <a:t>的示范</a:t>
            </a:r>
            <a:br>
              <a:rPr lang="en-US" altLang="zh-CN" sz="5400" dirty="0">
                <a:latin typeface="Arial Rounded MT Bold" panose="020F0704030504030204" pitchFamily="34" charset="0"/>
              </a:rPr>
            </a:br>
            <a:r>
              <a:rPr lang="en-US" dirty="0">
                <a:solidFill>
                  <a:srgbClr val="0070C0"/>
                </a:solidFill>
                <a:latin typeface="Arial Rounded MT Bold" panose="020F0704030504030204" pitchFamily="34" charset="0"/>
              </a:rPr>
              <a:t>Believer </a:t>
            </a:r>
            <a:r>
              <a:rPr lang="en-US" dirty="0">
                <a:solidFill>
                  <a:srgbClr val="D60093"/>
                </a:solidFill>
                <a:effectLst>
                  <a:outerShdw blurRad="38100" dist="38100" dir="2700000" algn="tl">
                    <a:srgbClr val="000000">
                      <a:alpha val="43137"/>
                    </a:srgbClr>
                  </a:outerShdw>
                </a:effectLst>
                <a:latin typeface="Arial Rounded MT Bold" panose="020F0704030504030204" pitchFamily="34" charset="0"/>
              </a:rPr>
              <a:t>Life Style </a:t>
            </a:r>
            <a:r>
              <a:rPr lang="en-US" dirty="0">
                <a:solidFill>
                  <a:srgbClr val="0070C0"/>
                </a:solidFill>
                <a:latin typeface="Arial Rounded MT Bold" panose="020F0704030504030204" pitchFamily="34" charset="0"/>
              </a:rPr>
              <a:t>Modeling</a:t>
            </a:r>
          </a:p>
        </p:txBody>
      </p:sp>
      <p:sp>
        <p:nvSpPr>
          <p:cNvPr id="3" name="Content Placeholder 2"/>
          <p:cNvSpPr>
            <a:spLocks noGrp="1"/>
          </p:cNvSpPr>
          <p:nvPr>
            <p:ph idx="1"/>
          </p:nvPr>
        </p:nvSpPr>
        <p:spPr>
          <a:xfrm>
            <a:off x="0" y="1854200"/>
            <a:ext cx="12192000" cy="5003800"/>
          </a:xfrm>
        </p:spPr>
        <p:txBody>
          <a:bodyPr>
            <a:normAutofit fontScale="55000" lnSpcReduction="20000"/>
          </a:bodyPr>
          <a:lstStyle/>
          <a:p>
            <a:pPr marL="515938" indent="-515938">
              <a:buFont typeface="Wingdings" panose="05000000000000000000" pitchFamily="2" charset="2"/>
              <a:buChar char="q"/>
            </a:pPr>
            <a:r>
              <a:rPr lang="zh-TW" altLang="en-US" sz="5100" dirty="0">
                <a:solidFill>
                  <a:prstClr val="black"/>
                </a:solidFill>
              </a:rPr>
              <a:t>只要有衣有食、就當知足。</a:t>
            </a:r>
            <a:endParaRPr lang="en-US" altLang="zh-TW" sz="5100" dirty="0">
              <a:solidFill>
                <a:prstClr val="black"/>
              </a:solidFill>
            </a:endParaRPr>
          </a:p>
          <a:p>
            <a:pPr marL="0" indent="0">
              <a:buNone/>
            </a:pPr>
            <a:r>
              <a:rPr lang="en-US" altLang="zh-TW" sz="5100" dirty="0">
                <a:solidFill>
                  <a:prstClr val="black"/>
                </a:solidFill>
              </a:rPr>
              <a:t>      </a:t>
            </a:r>
            <a:r>
              <a:rPr lang="en-US" sz="5100" dirty="0">
                <a:solidFill>
                  <a:srgbClr val="0070C0"/>
                </a:solidFill>
              </a:rPr>
              <a:t>But if we have food and clothing, we will be content with that. </a:t>
            </a:r>
          </a:p>
          <a:p>
            <a:pPr marL="0" indent="0" algn="r">
              <a:buNone/>
            </a:pPr>
            <a:r>
              <a:rPr lang="en-US" sz="1900" dirty="0"/>
              <a:t>1 Timothy </a:t>
            </a:r>
            <a:r>
              <a:rPr lang="zh-TW" altLang="en-US" sz="1900" dirty="0"/>
              <a:t>提 摩 太 前 書</a:t>
            </a:r>
            <a:r>
              <a:rPr lang="en-US" altLang="zh-TW" sz="1900" dirty="0"/>
              <a:t> </a:t>
            </a:r>
            <a:r>
              <a:rPr lang="en-US" sz="1900" dirty="0"/>
              <a:t>6:8 NIV</a:t>
            </a:r>
          </a:p>
          <a:p>
            <a:pPr marL="0" indent="0" algn="r">
              <a:buNone/>
            </a:pPr>
            <a:endParaRPr lang="en-US" sz="600" dirty="0"/>
          </a:p>
          <a:p>
            <a:pPr>
              <a:buFont typeface="Wingdings" panose="05000000000000000000" pitchFamily="2" charset="2"/>
              <a:buChar char="q"/>
            </a:pPr>
            <a:r>
              <a:rPr lang="en-US" sz="5100" dirty="0"/>
              <a:t>  </a:t>
            </a:r>
            <a:r>
              <a:rPr lang="zh-TW" altLang="en-US" sz="5100" dirty="0"/>
              <a:t>你們要先求他的國、和他的義、這些東西都要加給你們了。</a:t>
            </a:r>
            <a:r>
              <a:rPr lang="zh-TW" altLang="en-US" sz="5100" b="1" dirty="0">
                <a:latin typeface="SimSun" panose="02010600030101010101" pitchFamily="2" charset="-122"/>
                <a:ea typeface="SimSun" panose="02010600030101010101" pitchFamily="2" charset="-122"/>
              </a:rPr>
              <a:t> </a:t>
            </a:r>
            <a:endParaRPr lang="en-US" altLang="zh-TW" sz="4600" b="1" dirty="0">
              <a:latin typeface="SimSun" panose="02010600030101010101" pitchFamily="2" charset="-122"/>
              <a:ea typeface="SimSun" panose="02010600030101010101" pitchFamily="2" charset="-122"/>
            </a:endParaRPr>
          </a:p>
          <a:p>
            <a:pPr marL="511175" indent="-227013">
              <a:buNone/>
            </a:pPr>
            <a:r>
              <a:rPr lang="en-US" altLang="zh-CN" dirty="0"/>
              <a:t>    </a:t>
            </a:r>
            <a:r>
              <a:rPr lang="en-US" altLang="zh-CN" sz="5100" dirty="0">
                <a:solidFill>
                  <a:srgbClr val="0070C0"/>
                </a:solidFill>
              </a:rPr>
              <a:t>But seek first his kingdom and his righteousness, and all these things will be given to you as well. </a:t>
            </a:r>
          </a:p>
          <a:p>
            <a:pPr marL="511175" indent="-227013">
              <a:buNone/>
            </a:pPr>
            <a:endParaRPr lang="en-US" altLang="zh-CN" sz="1700" dirty="0">
              <a:solidFill>
                <a:srgbClr val="0070C0"/>
              </a:solidFill>
            </a:endParaRPr>
          </a:p>
          <a:p>
            <a:pPr lvl="0">
              <a:buFont typeface="Wingdings" panose="05000000000000000000" pitchFamily="2" charset="2"/>
              <a:buChar char="q"/>
            </a:pPr>
            <a:r>
              <a:rPr lang="zh-TW" altLang="en-US" sz="5100" dirty="0">
                <a:solidFill>
                  <a:prstClr val="black"/>
                </a:solidFill>
                <a:latin typeface="新細明體"/>
              </a:rPr>
              <a:t> </a:t>
            </a:r>
            <a:r>
              <a:rPr lang="zh-TW" altLang="en-US" sz="5100" dirty="0">
                <a:solidFill>
                  <a:prstClr val="black"/>
                </a:solidFill>
                <a:latin typeface="+mn-ea"/>
              </a:rPr>
              <a:t>你的財寶在那裡、你的心也在那裡。</a:t>
            </a:r>
            <a:r>
              <a:rPr lang="zh-TW" altLang="en-US" sz="5100" dirty="0">
                <a:solidFill>
                  <a:prstClr val="black"/>
                </a:solidFill>
              </a:rPr>
              <a:t> </a:t>
            </a:r>
            <a:endParaRPr lang="en-US" altLang="zh-TW" sz="5100" dirty="0">
              <a:solidFill>
                <a:prstClr val="black"/>
              </a:solidFill>
            </a:endParaRPr>
          </a:p>
          <a:p>
            <a:pPr marL="0" lvl="0" indent="0">
              <a:buNone/>
            </a:pPr>
            <a:r>
              <a:rPr lang="en-US" altLang="zh-CN" sz="5100" b="1" dirty="0">
                <a:solidFill>
                  <a:srgbClr val="0070C0"/>
                </a:solidFill>
              </a:rPr>
              <a:t>     </a:t>
            </a:r>
            <a:r>
              <a:rPr lang="en-US" altLang="zh-CN" sz="5100" dirty="0">
                <a:solidFill>
                  <a:srgbClr val="0070C0"/>
                </a:solidFill>
              </a:rPr>
              <a:t>For where your treasure is, there your heart will be also.</a:t>
            </a:r>
          </a:p>
          <a:p>
            <a:pPr marL="0" indent="0" algn="r">
              <a:buNone/>
            </a:pPr>
            <a:r>
              <a:rPr lang="en-US" altLang="zh-CN" sz="1900" dirty="0"/>
              <a:t>Matthew </a:t>
            </a:r>
            <a:r>
              <a:rPr lang="zh-CN" altLang="en-US" sz="1900" dirty="0"/>
              <a:t>馬 太 福 音</a:t>
            </a:r>
            <a:r>
              <a:rPr lang="en-US" altLang="zh-CN" sz="1900" dirty="0"/>
              <a:t> 6:33 NIV</a:t>
            </a:r>
          </a:p>
          <a:p>
            <a:pPr lvl="0">
              <a:buFont typeface="Wingdings" panose="05000000000000000000" pitchFamily="2" charset="2"/>
              <a:buChar char="q"/>
            </a:pPr>
            <a:r>
              <a:rPr lang="zh-TW" altLang="en-US" sz="5100" b="1" dirty="0">
                <a:solidFill>
                  <a:prstClr val="black"/>
                </a:solidFill>
                <a:latin typeface="SimSun" panose="02010600030101010101" pitchFamily="2" charset="-122"/>
                <a:ea typeface="SimSun" panose="02010600030101010101" pitchFamily="2" charset="-122"/>
              </a:rPr>
              <a:t> </a:t>
            </a:r>
            <a:r>
              <a:rPr lang="zh-TW" altLang="en-US" sz="5100" dirty="0">
                <a:solidFill>
                  <a:prstClr val="black"/>
                </a:solidFill>
                <a:latin typeface="+mn-ea"/>
              </a:rPr>
              <a:t>你們為人不要</a:t>
            </a:r>
            <a:r>
              <a:rPr lang="zh-TW" altLang="en-US" sz="5100" dirty="0">
                <a:solidFill>
                  <a:srgbClr val="FF0000"/>
                </a:solidFill>
                <a:latin typeface="+mn-ea"/>
              </a:rPr>
              <a:t>貪愛</a:t>
            </a:r>
            <a:r>
              <a:rPr lang="zh-TW" altLang="en-US" sz="5100" dirty="0">
                <a:solidFill>
                  <a:prstClr val="black"/>
                </a:solidFill>
                <a:latin typeface="+mn-ea"/>
              </a:rPr>
              <a:t>錢財，要以現在所有的為滿足 </a:t>
            </a:r>
            <a:r>
              <a:rPr lang="zh-CN" altLang="en-US" sz="5100" dirty="0">
                <a:solidFill>
                  <a:prstClr val="black"/>
                </a:solidFill>
                <a:latin typeface="+mn-ea"/>
              </a:rPr>
              <a:t>。 </a:t>
            </a:r>
            <a:endParaRPr lang="en-US" altLang="zh-CN" sz="5100" dirty="0">
              <a:solidFill>
                <a:prstClr val="black"/>
              </a:solidFill>
              <a:latin typeface="+mn-ea"/>
            </a:endParaRPr>
          </a:p>
          <a:p>
            <a:pPr marL="457200" lvl="0" indent="0">
              <a:buNone/>
            </a:pPr>
            <a:r>
              <a:rPr lang="en-US" sz="4000" dirty="0">
                <a:solidFill>
                  <a:srgbClr val="0070C0"/>
                </a:solidFill>
              </a:rPr>
              <a:t> Your conduct must be free from </a:t>
            </a:r>
            <a:r>
              <a:rPr lang="en-US" sz="4000" b="1" dirty="0">
                <a:solidFill>
                  <a:srgbClr val="FF0000"/>
                </a:solidFill>
              </a:rPr>
              <a:t>the love </a:t>
            </a:r>
            <a:r>
              <a:rPr lang="en-US" sz="4000" dirty="0">
                <a:solidFill>
                  <a:srgbClr val="0070C0"/>
                </a:solidFill>
              </a:rPr>
              <a:t>of money and you must be content with what you have.</a:t>
            </a:r>
            <a:endParaRPr lang="en-US" sz="3400" dirty="0">
              <a:solidFill>
                <a:srgbClr val="0070C0"/>
              </a:solidFill>
            </a:endParaRPr>
          </a:p>
          <a:p>
            <a:pPr marL="0" lvl="0" indent="0" algn="r">
              <a:buNone/>
            </a:pPr>
            <a:r>
              <a:rPr lang="en-US" sz="1400" dirty="0">
                <a:solidFill>
                  <a:prstClr val="black"/>
                </a:solidFill>
              </a:rPr>
              <a:t>Heb</a:t>
            </a:r>
            <a:r>
              <a:rPr lang="en-US" altLang="zh-CN" sz="1400" dirty="0">
                <a:solidFill>
                  <a:prstClr val="black"/>
                </a:solidFill>
              </a:rPr>
              <a:t>rews </a:t>
            </a:r>
            <a:r>
              <a:rPr lang="zh-CN" altLang="en-US" sz="1300" dirty="0">
                <a:solidFill>
                  <a:prstClr val="black"/>
                </a:solidFill>
              </a:rPr>
              <a:t>希 伯 來 書</a:t>
            </a:r>
            <a:r>
              <a:rPr lang="en-US" sz="1300" dirty="0">
                <a:solidFill>
                  <a:prstClr val="black"/>
                </a:solidFill>
              </a:rPr>
              <a:t> </a:t>
            </a:r>
            <a:r>
              <a:rPr lang="en-US" sz="1400" dirty="0">
                <a:solidFill>
                  <a:prstClr val="black"/>
                </a:solidFill>
              </a:rPr>
              <a:t>13:5 NET</a:t>
            </a:r>
            <a:endParaRPr lang="en-US" altLang="zh-CN" sz="1900" dirty="0"/>
          </a:p>
        </p:txBody>
      </p:sp>
      <p:sp>
        <p:nvSpPr>
          <p:cNvPr id="4" name="Date Placeholder 3"/>
          <p:cNvSpPr>
            <a:spLocks noGrp="1"/>
          </p:cNvSpPr>
          <p:nvPr>
            <p:ph type="dt" sz="half" idx="10"/>
          </p:nvPr>
        </p:nvSpPr>
        <p:spPr/>
        <p:txBody>
          <a:bodyPr/>
          <a:lstStyle/>
          <a:p>
            <a:r>
              <a:rPr lang="en-US"/>
              <a:t>2019 2 3</a:t>
            </a:r>
          </a:p>
        </p:txBody>
      </p:sp>
      <p:sp>
        <p:nvSpPr>
          <p:cNvPr id="5" name="Footer Placeholder 4"/>
          <p:cNvSpPr>
            <a:spLocks noGrp="1"/>
          </p:cNvSpPr>
          <p:nvPr>
            <p:ph type="ftr" sz="quarter" idx="11"/>
          </p:nvPr>
        </p:nvSpPr>
        <p:spPr/>
        <p:txBody>
          <a:bodyPr/>
          <a:lstStyle/>
          <a:p>
            <a:r>
              <a:rPr lang="en-US" dirty="0"/>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7</a:t>
            </a:fld>
            <a:endParaRPr lang="en-US" dirty="0"/>
          </a:p>
        </p:txBody>
      </p:sp>
    </p:spTree>
    <p:custDataLst>
      <p:tags r:id="rId1"/>
    </p:custDataLst>
    <p:extLst>
      <p:ext uri="{BB962C8B-B14F-4D97-AF65-F5344CB8AC3E}">
        <p14:creationId xmlns:p14="http://schemas.microsoft.com/office/powerpoint/2010/main" val="88658843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fade">
                                      <p:cBhvr>
                                        <p:cTn id="29" dur="1000"/>
                                        <p:tgtEl>
                                          <p:spTgt spid="3">
                                            <p:txEl>
                                              <p:pRg st="5" end="5"/>
                                            </p:txEl>
                                          </p:spTgt>
                                        </p:tgtEl>
                                      </p:cBhvr>
                                    </p:animEffect>
                                    <p:anim calcmode="lin" valueType="num">
                                      <p:cBhvr>
                                        <p:cTn id="3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fade">
                                      <p:cBhvr>
                                        <p:cTn id="36" dur="1000"/>
                                        <p:tgtEl>
                                          <p:spTgt spid="3">
                                            <p:txEl>
                                              <p:pRg st="7" end="7"/>
                                            </p:txEl>
                                          </p:spTgt>
                                        </p:tgtEl>
                                      </p:cBhvr>
                                    </p:animEffect>
                                    <p:anim calcmode="lin" valueType="num">
                                      <p:cBhvr>
                                        <p:cTn id="3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7" end="7"/>
                                            </p:txEl>
                                          </p:spTgt>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Effect transition="in" filter="fade">
                                      <p:cBhvr>
                                        <p:cTn id="41" dur="1000"/>
                                        <p:tgtEl>
                                          <p:spTgt spid="3">
                                            <p:txEl>
                                              <p:pRg st="8" end="8"/>
                                            </p:txEl>
                                          </p:spTgt>
                                        </p:tgtEl>
                                      </p:cBhvr>
                                    </p:animEffect>
                                    <p:anim calcmode="lin" valueType="num">
                                      <p:cBhvr>
                                        <p:cTn id="42"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8" end="8"/>
                                            </p:txEl>
                                          </p:spTgt>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3">
                                            <p:txEl>
                                              <p:pRg st="9" end="9"/>
                                            </p:txEl>
                                          </p:spTgt>
                                        </p:tgtEl>
                                        <p:attrNameLst>
                                          <p:attrName>style.visibility</p:attrName>
                                        </p:attrNameLst>
                                      </p:cBhvr>
                                      <p:to>
                                        <p:strVal val="visible"/>
                                      </p:to>
                                    </p:set>
                                    <p:animEffect transition="in" filter="fade">
                                      <p:cBhvr>
                                        <p:cTn id="46" dur="1000"/>
                                        <p:tgtEl>
                                          <p:spTgt spid="3">
                                            <p:txEl>
                                              <p:pRg st="9" end="9"/>
                                            </p:txEl>
                                          </p:spTgt>
                                        </p:tgtEl>
                                      </p:cBhvr>
                                    </p:animEffect>
                                    <p:anim calcmode="lin" valueType="num">
                                      <p:cBhvr>
                                        <p:cTn id="47"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48"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grpId="0" nodeType="clickEffect">
                                  <p:stCondLst>
                                    <p:cond delay="0"/>
                                  </p:stCondLst>
                                  <p:childTnLst>
                                    <p:set>
                                      <p:cBhvr>
                                        <p:cTn id="52" dur="1" fill="hold">
                                          <p:stCondLst>
                                            <p:cond delay="0"/>
                                          </p:stCondLst>
                                        </p:cTn>
                                        <p:tgtEl>
                                          <p:spTgt spid="3">
                                            <p:txEl>
                                              <p:pRg st="10" end="10"/>
                                            </p:txEl>
                                          </p:spTgt>
                                        </p:tgtEl>
                                        <p:attrNameLst>
                                          <p:attrName>style.visibility</p:attrName>
                                        </p:attrNameLst>
                                      </p:cBhvr>
                                      <p:to>
                                        <p:strVal val="visible"/>
                                      </p:to>
                                    </p:set>
                                    <p:animEffect transition="in" filter="fade">
                                      <p:cBhvr>
                                        <p:cTn id="53" dur="1000"/>
                                        <p:tgtEl>
                                          <p:spTgt spid="3">
                                            <p:txEl>
                                              <p:pRg st="10" end="10"/>
                                            </p:txEl>
                                          </p:spTgt>
                                        </p:tgtEl>
                                      </p:cBhvr>
                                    </p:animEffect>
                                    <p:anim calcmode="lin" valueType="num">
                                      <p:cBhvr>
                                        <p:cTn id="54"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55" dur="1000" fill="hold"/>
                                        <p:tgtEl>
                                          <p:spTgt spid="3">
                                            <p:txEl>
                                              <p:pRg st="10" end="10"/>
                                            </p:txEl>
                                          </p:spTgt>
                                        </p:tgtEl>
                                        <p:attrNameLst>
                                          <p:attrName>ppt_y</p:attrName>
                                        </p:attrNameLst>
                                      </p:cBhvr>
                                      <p:tavLst>
                                        <p:tav tm="0">
                                          <p:val>
                                            <p:strVal val="#ppt_y+.1"/>
                                          </p:val>
                                        </p:tav>
                                        <p:tav tm="100000">
                                          <p:val>
                                            <p:strVal val="#ppt_y"/>
                                          </p:val>
                                        </p:tav>
                                      </p:tavLst>
                                    </p:anim>
                                  </p:childTnLst>
                                </p:cTn>
                              </p:par>
                              <p:par>
                                <p:cTn id="56" presetID="42" presetClass="entr" presetSubtype="0" fill="hold" grpId="0" nodeType="withEffect">
                                  <p:stCondLst>
                                    <p:cond delay="0"/>
                                  </p:stCondLst>
                                  <p:childTnLst>
                                    <p:set>
                                      <p:cBhvr>
                                        <p:cTn id="57" dur="1" fill="hold">
                                          <p:stCondLst>
                                            <p:cond delay="0"/>
                                          </p:stCondLst>
                                        </p:cTn>
                                        <p:tgtEl>
                                          <p:spTgt spid="3">
                                            <p:txEl>
                                              <p:pRg st="11" end="11"/>
                                            </p:txEl>
                                          </p:spTgt>
                                        </p:tgtEl>
                                        <p:attrNameLst>
                                          <p:attrName>style.visibility</p:attrName>
                                        </p:attrNameLst>
                                      </p:cBhvr>
                                      <p:to>
                                        <p:strVal val="visible"/>
                                      </p:to>
                                    </p:set>
                                    <p:animEffect transition="in" filter="fade">
                                      <p:cBhvr>
                                        <p:cTn id="58" dur="1000"/>
                                        <p:tgtEl>
                                          <p:spTgt spid="3">
                                            <p:txEl>
                                              <p:pRg st="11" end="11"/>
                                            </p:txEl>
                                          </p:spTgt>
                                        </p:tgtEl>
                                      </p:cBhvr>
                                    </p:animEffect>
                                    <p:anim calcmode="lin" valueType="num">
                                      <p:cBhvr>
                                        <p:cTn id="59"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60" dur="1000" fill="hold"/>
                                        <p:tgtEl>
                                          <p:spTgt spid="3">
                                            <p:txEl>
                                              <p:pRg st="11" end="11"/>
                                            </p:txEl>
                                          </p:spTgt>
                                        </p:tgtEl>
                                        <p:attrNameLst>
                                          <p:attrName>ppt_y</p:attrName>
                                        </p:attrNameLst>
                                      </p:cBhvr>
                                      <p:tavLst>
                                        <p:tav tm="0">
                                          <p:val>
                                            <p:strVal val="#ppt_y+.1"/>
                                          </p:val>
                                        </p:tav>
                                        <p:tav tm="100000">
                                          <p:val>
                                            <p:strVal val="#ppt_y"/>
                                          </p:val>
                                        </p:tav>
                                      </p:tavLst>
                                    </p:anim>
                                  </p:childTnLst>
                                </p:cTn>
                              </p:par>
                              <p:par>
                                <p:cTn id="61" presetID="42" presetClass="entr" presetSubtype="0" fill="hold" grpId="0" nodeType="withEffect">
                                  <p:stCondLst>
                                    <p:cond delay="0"/>
                                  </p:stCondLst>
                                  <p:childTnLst>
                                    <p:set>
                                      <p:cBhvr>
                                        <p:cTn id="62" dur="1" fill="hold">
                                          <p:stCondLst>
                                            <p:cond delay="0"/>
                                          </p:stCondLst>
                                        </p:cTn>
                                        <p:tgtEl>
                                          <p:spTgt spid="3">
                                            <p:txEl>
                                              <p:pRg st="12" end="12"/>
                                            </p:txEl>
                                          </p:spTgt>
                                        </p:tgtEl>
                                        <p:attrNameLst>
                                          <p:attrName>style.visibility</p:attrName>
                                        </p:attrNameLst>
                                      </p:cBhvr>
                                      <p:to>
                                        <p:strVal val="visible"/>
                                      </p:to>
                                    </p:set>
                                    <p:animEffect transition="in" filter="fade">
                                      <p:cBhvr>
                                        <p:cTn id="63" dur="1000"/>
                                        <p:tgtEl>
                                          <p:spTgt spid="3">
                                            <p:txEl>
                                              <p:pRg st="12" end="12"/>
                                            </p:txEl>
                                          </p:spTgt>
                                        </p:tgtEl>
                                      </p:cBhvr>
                                    </p:animEffect>
                                    <p:anim calcmode="lin" valueType="num">
                                      <p:cBhvr>
                                        <p:cTn id="64"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10728" y="21566"/>
            <a:ext cx="10515600" cy="1325563"/>
          </a:xfrm>
        </p:spPr>
        <p:txBody>
          <a:bodyPr/>
          <a:lstStyle/>
          <a:p>
            <a:pPr algn="ctr"/>
            <a:r>
              <a:rPr lang="zh-CN" altLang="en-US" sz="8000" b="1" dirty="0">
                <a:latin typeface="STKaiti" panose="02010600040101010101" pitchFamily="2" charset="-122"/>
                <a:ea typeface="STKaiti" panose="02010600040101010101" pitchFamily="2" charset="-122"/>
              </a:rPr>
              <a:t>摘要</a:t>
            </a:r>
            <a:r>
              <a:rPr lang="en-US" altLang="zh-CN" sz="7200" b="1" dirty="0"/>
              <a:t>	</a:t>
            </a:r>
            <a:r>
              <a:rPr lang="en-US" sz="7200" b="1" dirty="0">
                <a:solidFill>
                  <a:srgbClr val="0070C0"/>
                </a:solidFill>
                <a:latin typeface="Arial Rounded MT Bold" panose="020F0704030504030204" pitchFamily="34" charset="0"/>
              </a:rPr>
              <a:t>Summary</a:t>
            </a:r>
            <a:r>
              <a:rPr lang="en-US" sz="7200" b="1" dirty="0"/>
              <a:t>  </a:t>
            </a:r>
            <a:r>
              <a:rPr lang="en-US" dirty="0"/>
              <a:t>	</a:t>
            </a:r>
          </a:p>
        </p:txBody>
      </p:sp>
      <p:sp>
        <p:nvSpPr>
          <p:cNvPr id="3" name="Content Placeholder 2"/>
          <p:cNvSpPr>
            <a:spLocks noGrp="1"/>
          </p:cNvSpPr>
          <p:nvPr>
            <p:ph idx="1"/>
          </p:nvPr>
        </p:nvSpPr>
        <p:spPr>
          <a:xfrm>
            <a:off x="0" y="1494627"/>
            <a:ext cx="12192000" cy="5374346"/>
          </a:xfrm>
        </p:spPr>
        <p:txBody>
          <a:bodyPr>
            <a:normAutofit fontScale="85000" lnSpcReduction="20000"/>
          </a:bodyPr>
          <a:lstStyle/>
          <a:p>
            <a:pPr>
              <a:buFont typeface="Wingdings" panose="05000000000000000000" pitchFamily="2" charset="2"/>
              <a:buChar char="q"/>
            </a:pPr>
            <a:r>
              <a:rPr lang="zh-CN" altLang="en-US" sz="3400" b="1" dirty="0"/>
              <a:t> 我们是少数被选中的人 </a:t>
            </a:r>
            <a:r>
              <a:rPr lang="en-US" altLang="zh-CN" sz="3400" b="1" dirty="0"/>
              <a:t>– </a:t>
            </a:r>
            <a:r>
              <a:rPr lang="zh-CN" altLang="en-US" sz="3400" b="1" dirty="0"/>
              <a:t>我们的使命就是活出一个信徒应有的生活方式。</a:t>
            </a:r>
            <a:endParaRPr lang="en-US" altLang="zh-CN" sz="3400" b="1" dirty="0"/>
          </a:p>
          <a:p>
            <a:pPr marL="460375" indent="-460375">
              <a:buNone/>
            </a:pPr>
            <a:r>
              <a:rPr lang="en-US" sz="3400" b="1" dirty="0">
                <a:solidFill>
                  <a:srgbClr val="0070C0"/>
                </a:solidFill>
              </a:rPr>
              <a:t>    We the Chosen Few – Our Mission is to Live Out a Worthy Believer Life </a:t>
            </a:r>
            <a:r>
              <a:rPr lang="en-US" altLang="zh-CN" sz="3400" b="1" dirty="0">
                <a:solidFill>
                  <a:srgbClr val="0070C0"/>
                </a:solidFill>
              </a:rPr>
              <a:t>S</a:t>
            </a:r>
            <a:r>
              <a:rPr lang="en-US" sz="3400" b="1" dirty="0">
                <a:solidFill>
                  <a:srgbClr val="0070C0"/>
                </a:solidFill>
              </a:rPr>
              <a:t>tyle.</a:t>
            </a:r>
          </a:p>
          <a:p>
            <a:pPr lvl="1">
              <a:buFont typeface="Wingdings" panose="05000000000000000000" pitchFamily="2" charset="2"/>
              <a:buChar char="Ø"/>
            </a:pPr>
            <a:endParaRPr lang="en-US" altLang="zh-CN" sz="1000" b="1" dirty="0"/>
          </a:p>
          <a:p>
            <a:pPr lvl="1">
              <a:buFont typeface="Wingdings" panose="05000000000000000000" pitchFamily="2" charset="2"/>
              <a:buChar char="Ø"/>
            </a:pPr>
            <a:r>
              <a:rPr lang="zh-CN" altLang="en-US" sz="2600" b="1" dirty="0">
                <a:latin typeface="MingLiU-ExtB" panose="02020500000000000000" pitchFamily="18" charset="-120"/>
              </a:rPr>
              <a:t>在末世作所有世人的示范 </a:t>
            </a:r>
            <a:r>
              <a:rPr lang="en-US" altLang="zh-CN" sz="2600" b="1" dirty="0">
                <a:latin typeface="MingLiU-ExtB" panose="02020500000000000000" pitchFamily="18" charset="-120"/>
                <a:ea typeface="MingLiU-ExtB" panose="02020500000000000000" pitchFamily="18" charset="-120"/>
              </a:rPr>
              <a:t>- </a:t>
            </a:r>
            <a:r>
              <a:rPr lang="zh-TW" altLang="en-US" sz="2600" b="1" dirty="0">
                <a:latin typeface="MingLiU-ExtB" panose="02020500000000000000" pitchFamily="18" charset="-120"/>
                <a:ea typeface="MingLiU-ExtB" panose="02020500000000000000" pitchFamily="18" charset="-120"/>
              </a:rPr>
              <a:t>在這彎曲悖謬的世代、作　神無瑕疵的兒女</a:t>
            </a:r>
            <a:r>
              <a:rPr lang="zh-CN" altLang="en-US" sz="2600" b="1" dirty="0"/>
              <a:t>。</a:t>
            </a:r>
            <a:r>
              <a:rPr lang="zh-CN" altLang="en-US" sz="2000" b="1" dirty="0"/>
              <a:t>（腓立比书 </a:t>
            </a:r>
            <a:r>
              <a:rPr lang="en-US" altLang="zh-CN" sz="2000" b="1" dirty="0"/>
              <a:t>2</a:t>
            </a:r>
            <a:r>
              <a:rPr lang="zh-CN" altLang="en-US" sz="2000" b="1" dirty="0"/>
              <a:t>：</a:t>
            </a:r>
            <a:r>
              <a:rPr lang="en-US" altLang="zh-CN" sz="2000" b="1" dirty="0"/>
              <a:t>15</a:t>
            </a:r>
            <a:r>
              <a:rPr lang="zh-CN" altLang="en-US" sz="2000" b="1" dirty="0"/>
              <a:t>）</a:t>
            </a:r>
            <a:endParaRPr lang="en-US" altLang="zh-CN" sz="2000" b="1" dirty="0"/>
          </a:p>
          <a:p>
            <a:pPr lvl="1">
              <a:buNone/>
            </a:pPr>
            <a:r>
              <a:rPr lang="en-US" altLang="zh-CN" sz="2600" b="1" dirty="0"/>
              <a:t>    </a:t>
            </a:r>
            <a:r>
              <a:rPr lang="en-US" altLang="zh-CN" sz="2600" b="1" dirty="0">
                <a:solidFill>
                  <a:srgbClr val="0070C0"/>
                </a:solidFill>
              </a:rPr>
              <a:t>Be Exemplary for the World -  you may be blameless and pure, children of God without blemish though you live in a crooked and perverse society. </a:t>
            </a:r>
            <a:r>
              <a:rPr lang="en-US" altLang="zh-CN" sz="2000" b="1" dirty="0">
                <a:solidFill>
                  <a:srgbClr val="0070C0"/>
                </a:solidFill>
              </a:rPr>
              <a:t>(Philippians 2:15 NET)</a:t>
            </a:r>
            <a:endParaRPr lang="en-US" altLang="zh-CN" sz="2600" b="1" dirty="0">
              <a:solidFill>
                <a:srgbClr val="0070C0"/>
              </a:solidFill>
            </a:endParaRPr>
          </a:p>
          <a:p>
            <a:pPr marL="457200" lvl="1" indent="0">
              <a:buNone/>
            </a:pPr>
            <a:endParaRPr lang="en-US" altLang="zh-CN" sz="2600" b="1" dirty="0"/>
          </a:p>
          <a:p>
            <a:pPr lvl="1">
              <a:buFont typeface="Wingdings" panose="05000000000000000000" pitchFamily="2" charset="2"/>
              <a:buChar char="Ø"/>
            </a:pPr>
            <a:r>
              <a:rPr lang="en-US" altLang="zh-CN" sz="2600" b="1" dirty="0"/>
              <a:t> </a:t>
            </a:r>
            <a:r>
              <a:rPr lang="zh-CN" altLang="en-US" sz="2600" b="1" dirty="0"/>
              <a:t>完成神所交付每个人都不一样，特别是在這个末世艱巨的使命。</a:t>
            </a:r>
            <a:endParaRPr lang="en-US" altLang="zh-CN" sz="2600" b="1" dirty="0"/>
          </a:p>
          <a:p>
            <a:pPr marL="457200" lvl="1" indent="0">
              <a:buNone/>
            </a:pPr>
            <a:r>
              <a:rPr lang="en-US" altLang="zh-CN" sz="2600" b="1" dirty="0"/>
              <a:t>     </a:t>
            </a:r>
            <a:r>
              <a:rPr lang="en-US" altLang="zh-CN" sz="2600" b="1" dirty="0">
                <a:solidFill>
                  <a:srgbClr val="0070C0"/>
                </a:solidFill>
              </a:rPr>
              <a:t>To Accomplish God’s Different, Challenging End-Time Assignment for Each Believer.</a:t>
            </a:r>
          </a:p>
          <a:p>
            <a:pPr marL="457200" lvl="1" indent="0">
              <a:buNone/>
            </a:pPr>
            <a:endParaRPr lang="en-US" altLang="zh-CN" sz="2600" b="1" dirty="0"/>
          </a:p>
          <a:p>
            <a:pPr lvl="1">
              <a:buFont typeface="Wingdings" panose="05000000000000000000" pitchFamily="2" charset="2"/>
              <a:buChar char="Ø"/>
            </a:pPr>
            <a:r>
              <a:rPr lang="en-US" altLang="zh-CN" sz="2600" b="1" dirty="0"/>
              <a:t> </a:t>
            </a:r>
            <a:r>
              <a:rPr lang="zh-CN" altLang="en-US" sz="2600" b="1" dirty="0"/>
              <a:t>成为他人的祝福， 不自觉的也同時也为自己積財宝在天。</a:t>
            </a:r>
            <a:endParaRPr lang="en-US" altLang="zh-CN" sz="2600" b="1" dirty="0"/>
          </a:p>
          <a:p>
            <a:pPr marL="457200" lvl="1" indent="0">
              <a:buNone/>
            </a:pPr>
            <a:r>
              <a:rPr lang="en-US" altLang="zh-CN" sz="2600" b="1" dirty="0"/>
              <a:t>      </a:t>
            </a:r>
            <a:r>
              <a:rPr lang="en-US" altLang="zh-CN" sz="2600" b="1" dirty="0">
                <a:solidFill>
                  <a:srgbClr val="0070C0"/>
                </a:solidFill>
              </a:rPr>
              <a:t>Be a Blessing to Others, Unknowingly &amp; Simultaneously Store My Own Treasure in Heaven.</a:t>
            </a:r>
          </a:p>
          <a:p>
            <a:pPr marL="0" indent="0">
              <a:buNone/>
            </a:pPr>
            <a:r>
              <a:rPr lang="en-US" sz="800" b="1" dirty="0">
                <a:solidFill>
                  <a:srgbClr val="0070C0"/>
                </a:solidFill>
              </a:rPr>
              <a:t>     </a:t>
            </a:r>
            <a:endParaRPr lang="en-US" sz="800" dirty="0"/>
          </a:p>
          <a:p>
            <a:pPr>
              <a:buFont typeface="Wingdings" panose="05000000000000000000" pitchFamily="2" charset="2"/>
              <a:buChar char="q"/>
            </a:pPr>
            <a:r>
              <a:rPr lang="zh-CN" altLang="en-US" sz="3400" b="1" dirty="0"/>
              <a:t>  </a:t>
            </a:r>
            <a:r>
              <a:rPr lang="zh-CN" altLang="en-US" sz="4200" b="1" dirty="0">
                <a:solidFill>
                  <a:srgbClr val="FF0000"/>
                </a:solidFill>
              </a:rPr>
              <a:t>怎樣為人</a:t>
            </a:r>
            <a:r>
              <a:rPr lang="zh-CN" altLang="en-US" sz="4200" b="1" dirty="0"/>
              <a:t> </a:t>
            </a:r>
            <a:r>
              <a:rPr lang="en-US" altLang="zh-CN" sz="4200" b="1" dirty="0"/>
              <a:t>= </a:t>
            </a:r>
            <a:r>
              <a:rPr lang="zh-CN" altLang="en-US" sz="4200" b="1" dirty="0">
                <a:solidFill>
                  <a:srgbClr val="C00000"/>
                </a:solidFill>
              </a:rPr>
              <a:t>生活方式， </a:t>
            </a:r>
            <a:r>
              <a:rPr lang="zh-CN" altLang="en-US" sz="4100" b="1" dirty="0">
                <a:latin typeface="STKaiti" panose="02010600040101010101" pitchFamily="2" charset="-122"/>
                <a:ea typeface="STKaiti" panose="02010600040101010101" pitchFamily="2" charset="-122"/>
              </a:rPr>
              <a:t>我在这世界上能活出来的榜样。</a:t>
            </a:r>
            <a:endParaRPr lang="en-US" altLang="zh-CN" sz="4100" b="1" dirty="0">
              <a:latin typeface="STKaiti" panose="02010600040101010101" pitchFamily="2" charset="-122"/>
              <a:ea typeface="STKaiti" panose="02010600040101010101" pitchFamily="2" charset="-122"/>
            </a:endParaRPr>
          </a:p>
          <a:p>
            <a:pPr marL="0" indent="0">
              <a:buNone/>
            </a:pPr>
            <a:r>
              <a:rPr lang="en-US" altLang="zh-CN" sz="4200" dirty="0"/>
              <a:t>     </a:t>
            </a:r>
            <a:r>
              <a:rPr lang="en-US" altLang="zh-CN" sz="4200" b="1" dirty="0">
                <a:solidFill>
                  <a:srgbClr val="C00000"/>
                </a:solidFill>
              </a:rPr>
              <a:t>Character Displaced </a:t>
            </a:r>
            <a:r>
              <a:rPr lang="en-US" altLang="zh-CN" sz="4200" dirty="0">
                <a:solidFill>
                  <a:srgbClr val="0070C0"/>
                </a:solidFill>
              </a:rPr>
              <a:t>= </a:t>
            </a:r>
            <a:r>
              <a:rPr lang="en-US" altLang="zh-CN" sz="4200" b="1" dirty="0">
                <a:solidFill>
                  <a:srgbClr val="FF0000"/>
                </a:solidFill>
              </a:rPr>
              <a:t>Life Style</a:t>
            </a:r>
            <a:r>
              <a:rPr lang="en-US" altLang="zh-CN" sz="3800" b="1" dirty="0"/>
              <a:t>, </a:t>
            </a:r>
            <a:r>
              <a:rPr lang="en-US" altLang="zh-CN" sz="3800" b="1" dirty="0">
                <a:latin typeface="Arial Rounded MT Bold" panose="020F0704030504030204" pitchFamily="34" charset="0"/>
              </a:rPr>
              <a:t>My Exemplary to the World.</a:t>
            </a:r>
            <a:endParaRPr lang="en-US" sz="3300" b="1" dirty="0">
              <a:latin typeface="Arial Rounded MT Bold" panose="020F0704030504030204" pitchFamily="34" charset="0"/>
            </a:endParaRPr>
          </a:p>
        </p:txBody>
      </p:sp>
      <p:sp>
        <p:nvSpPr>
          <p:cNvPr id="4" name="Date Placeholder 3"/>
          <p:cNvSpPr>
            <a:spLocks noGrp="1"/>
          </p:cNvSpPr>
          <p:nvPr>
            <p:ph type="dt" sz="half" idx="10"/>
          </p:nvPr>
        </p:nvSpPr>
        <p:spPr/>
        <p:txBody>
          <a:bodyPr/>
          <a:lstStyle/>
          <a:p>
            <a:r>
              <a:rPr lang="en-US"/>
              <a:t>2019 2 3</a:t>
            </a:r>
          </a:p>
        </p:txBody>
      </p:sp>
      <p:sp>
        <p:nvSpPr>
          <p:cNvPr id="5" name="Footer Placeholder 4"/>
          <p:cNvSpPr>
            <a:spLocks noGrp="1"/>
          </p:cNvSpPr>
          <p:nvPr>
            <p:ph type="ftr" sz="quarter" idx="11"/>
          </p:nvPr>
        </p:nvSpPr>
        <p:spPr/>
        <p:txBody>
          <a:bodyPr/>
          <a:lstStyle/>
          <a:p>
            <a:r>
              <a:rPr lang="en-US" dirty="0"/>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8</a:t>
            </a:fld>
            <a:endParaRPr lang="en-US" dirty="0"/>
          </a:p>
        </p:txBody>
      </p:sp>
    </p:spTree>
    <p:custDataLst>
      <p:tags r:id="rId1"/>
    </p:custDataLst>
    <p:extLst>
      <p:ext uri="{BB962C8B-B14F-4D97-AF65-F5344CB8AC3E}">
        <p14:creationId xmlns:p14="http://schemas.microsoft.com/office/powerpoint/2010/main" val="1067813428"/>
      </p:ext>
    </p:extLst>
  </p:cSld>
  <p:clrMapOvr>
    <a:masterClrMapping/>
  </p:clrMapOvr>
  <p:transition spd="slow">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1000"/>
                                        <p:tgtEl>
                                          <p:spTgt spid="3">
                                            <p:txEl>
                                              <p:pRg st="6" end="6"/>
                                            </p:txEl>
                                          </p:spTgt>
                                        </p:tgtEl>
                                      </p:cBhvr>
                                    </p:animEffect>
                                    <p:anim calcmode="lin" valueType="num">
                                      <p:cBhvr>
                                        <p:cTn id="3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fade">
                                      <p:cBhvr>
                                        <p:cTn id="36" dur="1000"/>
                                        <p:tgtEl>
                                          <p:spTgt spid="3">
                                            <p:txEl>
                                              <p:pRg st="7" end="7"/>
                                            </p:txEl>
                                          </p:spTgt>
                                        </p:tgtEl>
                                      </p:cBhvr>
                                    </p:animEffect>
                                    <p:anim calcmode="lin" valueType="num">
                                      <p:cBhvr>
                                        <p:cTn id="3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Effect transition="in" filter="fade">
                                      <p:cBhvr>
                                        <p:cTn id="43" dur="1000"/>
                                        <p:tgtEl>
                                          <p:spTgt spid="3">
                                            <p:txEl>
                                              <p:pRg st="9" end="9"/>
                                            </p:txEl>
                                          </p:spTgt>
                                        </p:tgtEl>
                                      </p:cBhvr>
                                    </p:animEffect>
                                    <p:anim calcmode="lin" valueType="num">
                                      <p:cBhvr>
                                        <p:cTn id="44"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9" end="9"/>
                                            </p:txEl>
                                          </p:spTgt>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3">
                                            <p:txEl>
                                              <p:pRg st="10" end="10"/>
                                            </p:txEl>
                                          </p:spTgt>
                                        </p:tgtEl>
                                        <p:attrNameLst>
                                          <p:attrName>style.visibility</p:attrName>
                                        </p:attrNameLst>
                                      </p:cBhvr>
                                      <p:to>
                                        <p:strVal val="visible"/>
                                      </p:to>
                                    </p:set>
                                    <p:animEffect transition="in" filter="fade">
                                      <p:cBhvr>
                                        <p:cTn id="48" dur="1000"/>
                                        <p:tgtEl>
                                          <p:spTgt spid="3">
                                            <p:txEl>
                                              <p:pRg st="10" end="10"/>
                                            </p:txEl>
                                          </p:spTgt>
                                        </p:tgtEl>
                                      </p:cBhvr>
                                    </p:animEffect>
                                    <p:anim calcmode="lin" valueType="num">
                                      <p:cBhvr>
                                        <p:cTn id="49"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3">
                                            <p:txEl>
                                              <p:pRg st="12" end="12"/>
                                            </p:txEl>
                                          </p:spTgt>
                                        </p:tgtEl>
                                        <p:attrNameLst>
                                          <p:attrName>style.visibility</p:attrName>
                                        </p:attrNameLst>
                                      </p:cBhvr>
                                      <p:to>
                                        <p:strVal val="visible"/>
                                      </p:to>
                                    </p:set>
                                    <p:animEffect transition="in" filter="fade">
                                      <p:cBhvr>
                                        <p:cTn id="55" dur="1000"/>
                                        <p:tgtEl>
                                          <p:spTgt spid="3">
                                            <p:txEl>
                                              <p:pRg st="12" end="12"/>
                                            </p:txEl>
                                          </p:spTgt>
                                        </p:tgtEl>
                                      </p:cBhvr>
                                    </p:animEffect>
                                    <p:anim calcmode="lin" valueType="num">
                                      <p:cBhvr>
                                        <p:cTn id="56"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57" dur="1000" fill="hold"/>
                                        <p:tgtEl>
                                          <p:spTgt spid="3">
                                            <p:txEl>
                                              <p:pRg st="12" end="12"/>
                                            </p:txEl>
                                          </p:spTgt>
                                        </p:tgtEl>
                                        <p:attrNameLst>
                                          <p:attrName>ppt_y</p:attrName>
                                        </p:attrNameLst>
                                      </p:cBhvr>
                                      <p:tavLst>
                                        <p:tav tm="0">
                                          <p:val>
                                            <p:strVal val="#ppt_y+.1"/>
                                          </p:val>
                                        </p:tav>
                                        <p:tav tm="100000">
                                          <p:val>
                                            <p:strVal val="#ppt_y"/>
                                          </p:val>
                                        </p:tav>
                                      </p:tavLst>
                                    </p:anim>
                                  </p:childTnLst>
                                </p:cTn>
                              </p:par>
                              <p:par>
                                <p:cTn id="58" presetID="42" presetClass="entr" presetSubtype="0" fill="hold" grpId="0" nodeType="withEffect">
                                  <p:stCondLst>
                                    <p:cond delay="0"/>
                                  </p:stCondLst>
                                  <p:childTnLst>
                                    <p:set>
                                      <p:cBhvr>
                                        <p:cTn id="59" dur="1" fill="hold">
                                          <p:stCondLst>
                                            <p:cond delay="0"/>
                                          </p:stCondLst>
                                        </p:cTn>
                                        <p:tgtEl>
                                          <p:spTgt spid="3">
                                            <p:txEl>
                                              <p:pRg st="13" end="13"/>
                                            </p:txEl>
                                          </p:spTgt>
                                        </p:tgtEl>
                                        <p:attrNameLst>
                                          <p:attrName>style.visibility</p:attrName>
                                        </p:attrNameLst>
                                      </p:cBhvr>
                                      <p:to>
                                        <p:strVal val="visible"/>
                                      </p:to>
                                    </p:set>
                                    <p:animEffect transition="in" filter="fade">
                                      <p:cBhvr>
                                        <p:cTn id="60" dur="1000"/>
                                        <p:tgtEl>
                                          <p:spTgt spid="3">
                                            <p:txEl>
                                              <p:pRg st="13" end="13"/>
                                            </p:txEl>
                                          </p:spTgt>
                                        </p:tgtEl>
                                      </p:cBhvr>
                                    </p:animEffect>
                                    <p:anim calcmode="lin" valueType="num">
                                      <p:cBhvr>
                                        <p:cTn id="61"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62" dur="1000" fill="hold"/>
                                        <p:tgtEl>
                                          <p:spTgt spid="3">
                                            <p:txEl>
                                              <p:pRg st="13" end="1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TIMING" val="|2.2"/>
</p:tagLst>
</file>

<file path=ppt/tags/tag2.xml><?xml version="1.0" encoding="utf-8"?>
<p:tagLst xmlns:a="http://schemas.openxmlformats.org/drawingml/2006/main" xmlns:r="http://schemas.openxmlformats.org/officeDocument/2006/relationships" xmlns:p="http://schemas.openxmlformats.org/presentationml/2006/main">
  <p:tag name="TIMING" val="|15.9|91.3|59.5|19.8"/>
</p:tagLst>
</file>

<file path=ppt/tags/tag3.xml><?xml version="1.0" encoding="utf-8"?>
<p:tagLst xmlns:a="http://schemas.openxmlformats.org/drawingml/2006/main" xmlns:r="http://schemas.openxmlformats.org/officeDocument/2006/relationships" xmlns:p="http://schemas.openxmlformats.org/presentationml/2006/main">
  <p:tag name="TIMING" val="|0"/>
</p:tagLst>
</file>

<file path=ppt/tags/tag4.xml><?xml version="1.0" encoding="utf-8"?>
<p:tagLst xmlns:a="http://schemas.openxmlformats.org/drawingml/2006/main" xmlns:r="http://schemas.openxmlformats.org/officeDocument/2006/relationships" xmlns:p="http://schemas.openxmlformats.org/presentationml/2006/main">
  <p:tag name="TIMING" val="|366.1|173.9|35.9|169.3"/>
</p:tagLst>
</file>

<file path=ppt/tags/tag5.xml><?xml version="1.0" encoding="utf-8"?>
<p:tagLst xmlns:a="http://schemas.openxmlformats.org/drawingml/2006/main" xmlns:r="http://schemas.openxmlformats.org/officeDocument/2006/relationships" xmlns:p="http://schemas.openxmlformats.org/presentationml/2006/main">
  <p:tag name="TIMING" val="|0.5|104.2|14.8|54.7|121.5"/>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4815</TotalTime>
  <Words>1369</Words>
  <Application>Microsoft Office PowerPoint</Application>
  <PresentationFormat>Widescreen</PresentationFormat>
  <Paragraphs>83</Paragraphs>
  <Slides>8</Slides>
  <Notes>1</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8</vt:i4>
      </vt:variant>
    </vt:vector>
  </HeadingPairs>
  <TitlesOfParts>
    <vt:vector size="21" baseType="lpstr">
      <vt:lpstr>KaiTi</vt:lpstr>
      <vt:lpstr>MingLiU-ExtB</vt:lpstr>
      <vt:lpstr>新細明體</vt:lpstr>
      <vt:lpstr>SimSun</vt:lpstr>
      <vt:lpstr>SimSun</vt:lpstr>
      <vt:lpstr>STKaiti</vt:lpstr>
      <vt:lpstr>Arial</vt:lpstr>
      <vt:lpstr>Arial Rounded MT Bold</vt:lpstr>
      <vt:lpstr>Bodoni MT Black</vt:lpstr>
      <vt:lpstr>Calibri</vt:lpstr>
      <vt:lpstr>Calibri Light</vt:lpstr>
      <vt:lpstr>Wingdings</vt:lpstr>
      <vt:lpstr>Office Theme</vt:lpstr>
      <vt:lpstr>Prepare For His Coming Again ( III )  预备主的再来( 3 )  </vt:lpstr>
      <vt:lpstr>PowerPoint Presentation</vt:lpstr>
      <vt:lpstr>PowerPoint Presentation</vt:lpstr>
      <vt:lpstr>PowerPoint Presentation</vt:lpstr>
      <vt:lpstr>我们是被揀选的 We Are the Chosen Ones</vt:lpstr>
      <vt:lpstr>信徒生活方式的示范 Believer Life Style Modeling</vt:lpstr>
      <vt:lpstr>信徒生活方式的示范 Believer Life Style Modeling</vt:lpstr>
      <vt:lpstr>摘要 Summary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Frank Ni</dc:creator>
  <cp:lastModifiedBy>wxsh</cp:lastModifiedBy>
  <cp:revision>109</cp:revision>
  <dcterms:created xsi:type="dcterms:W3CDTF">2019-01-13T01:46:35Z</dcterms:created>
  <dcterms:modified xsi:type="dcterms:W3CDTF">2019-02-07T05:19:15Z</dcterms:modified>
</cp:coreProperties>
</file>