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Lst>
  <p:notesMasterIdLst>
    <p:notesMasterId r:id="rId16"/>
  </p:notesMasterIdLst>
  <p:sldIdLst>
    <p:sldId id="295" r:id="rId5"/>
    <p:sldId id="294" r:id="rId6"/>
    <p:sldId id="281" r:id="rId7"/>
    <p:sldId id="282" r:id="rId8"/>
    <p:sldId id="296" r:id="rId9"/>
    <p:sldId id="297" r:id="rId10"/>
    <p:sldId id="301" r:id="rId11"/>
    <p:sldId id="302" r:id="rId12"/>
    <p:sldId id="300" r:id="rId13"/>
    <p:sldId id="299" r:id="rId14"/>
    <p:sldId id="30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00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8" autoAdjust="0"/>
    <p:restoredTop sz="94660"/>
  </p:normalViewPr>
  <p:slideViewPr>
    <p:cSldViewPr snapToGrid="0">
      <p:cViewPr varScale="1">
        <p:scale>
          <a:sx n="81" d="100"/>
          <a:sy n="81" d="100"/>
        </p:scale>
        <p:origin x="523"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884DD6-7FB0-4196-9673-96C0B66B21F1}" type="datetimeFigureOut">
              <a:rPr lang="en-US" smtClean="0"/>
              <a:t>3/11/2019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A520D2-B4AC-4135-B66B-094F2DC6F5D5}" type="slidenum">
              <a:rPr lang="en-US" smtClean="0"/>
              <a:t>‹#›</a:t>
            </a:fld>
            <a:endParaRPr lang="en-US"/>
          </a:p>
        </p:txBody>
      </p:sp>
    </p:spTree>
    <p:extLst>
      <p:ext uri="{BB962C8B-B14F-4D97-AF65-F5344CB8AC3E}">
        <p14:creationId xmlns:p14="http://schemas.microsoft.com/office/powerpoint/2010/main" val="1443189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dirty="0"/>
              <a:t>追究，報应，歸在头上</a:t>
            </a:r>
            <a:endParaRPr lang="en-US" dirty="0"/>
          </a:p>
        </p:txBody>
      </p:sp>
      <p:sp>
        <p:nvSpPr>
          <p:cNvPr id="4" name="Slide Number Placeholder 3"/>
          <p:cNvSpPr>
            <a:spLocks noGrp="1"/>
          </p:cNvSpPr>
          <p:nvPr>
            <p:ph type="sldNum" sz="quarter" idx="10"/>
          </p:nvPr>
        </p:nvSpPr>
        <p:spPr/>
        <p:txBody>
          <a:bodyPr/>
          <a:lstStyle/>
          <a:p>
            <a:fld id="{00A520D2-B4AC-4135-B66B-094F2DC6F5D5}"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20732178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t>2019 3 10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1819420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2019 3 10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542443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2019 3 10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3037977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847141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667974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053161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solidFill>
                  <a:prstClr val="black">
                    <a:tint val="75000"/>
                  </a:prstClr>
                </a:solidFill>
              </a:rPr>
              <a:t>2019 3 10</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994249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solidFill>
                  <a:prstClr val="black">
                    <a:tint val="75000"/>
                  </a:prstClr>
                </a:solidFill>
              </a:rPr>
              <a:t>2019 3 10</a:t>
            </a:r>
          </a:p>
        </p:txBody>
      </p:sp>
      <p:sp>
        <p:nvSpPr>
          <p:cNvPr id="8" name="Footer Placeholder 7"/>
          <p:cNvSpPr>
            <a:spLocks noGrp="1"/>
          </p:cNvSpPr>
          <p:nvPr>
            <p:ph type="ftr" sz="quarter" idx="11"/>
          </p:nvPr>
        </p:nvSpPr>
        <p:spPr/>
        <p:txBody>
          <a:bodyPr/>
          <a:lstStyle/>
          <a:p>
            <a:r>
              <a:rPr lang="en-US">
                <a:solidFill>
                  <a:prstClr val="black">
                    <a:tint val="75000"/>
                  </a:prstClr>
                </a:solidFill>
              </a:rPr>
              <a:t>CCCC</a:t>
            </a:r>
          </a:p>
        </p:txBody>
      </p:sp>
      <p:sp>
        <p:nvSpPr>
          <p:cNvPr id="9" name="Slide Number Placeholder 8"/>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566442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solidFill>
                  <a:prstClr val="black">
                    <a:tint val="75000"/>
                  </a:prstClr>
                </a:solidFill>
              </a:rPr>
              <a:t>2019 3 10</a:t>
            </a:r>
          </a:p>
        </p:txBody>
      </p:sp>
      <p:sp>
        <p:nvSpPr>
          <p:cNvPr id="4" name="Footer Placeholder 3"/>
          <p:cNvSpPr>
            <a:spLocks noGrp="1"/>
          </p:cNvSpPr>
          <p:nvPr>
            <p:ph type="ftr" sz="quarter" idx="11"/>
          </p:nvPr>
        </p:nvSpPr>
        <p:spPr/>
        <p:txBody>
          <a:bodyPr/>
          <a:lstStyle/>
          <a:p>
            <a:r>
              <a:rPr lang="en-US">
                <a:solidFill>
                  <a:prstClr val="black">
                    <a:tint val="75000"/>
                  </a:prstClr>
                </a:solidFill>
              </a:rPr>
              <a:t>CCCC</a:t>
            </a:r>
          </a:p>
        </p:txBody>
      </p:sp>
      <p:sp>
        <p:nvSpPr>
          <p:cNvPr id="5" name="Slide Number Placeholder 4"/>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381009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solidFill>
                  <a:prstClr val="black">
                    <a:tint val="75000"/>
                  </a:prstClr>
                </a:solidFill>
              </a:rPr>
              <a:t>2019 3 10</a:t>
            </a:r>
          </a:p>
        </p:txBody>
      </p:sp>
      <p:sp>
        <p:nvSpPr>
          <p:cNvPr id="3" name="Footer Placeholder 2"/>
          <p:cNvSpPr>
            <a:spLocks noGrp="1"/>
          </p:cNvSpPr>
          <p:nvPr>
            <p:ph type="ftr" sz="quarter" idx="11"/>
          </p:nvPr>
        </p:nvSpPr>
        <p:spPr/>
        <p:txBody>
          <a:bodyPr/>
          <a:lstStyle/>
          <a:p>
            <a:r>
              <a:rPr lang="en-US">
                <a:solidFill>
                  <a:prstClr val="black">
                    <a:tint val="75000"/>
                  </a:prstClr>
                </a:solidFill>
              </a:rPr>
              <a:t>CCCC</a:t>
            </a:r>
          </a:p>
        </p:txBody>
      </p:sp>
      <p:sp>
        <p:nvSpPr>
          <p:cNvPr id="4" name="Slide Number Placeholder 3"/>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464426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2019 3 10</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63311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2019 3 10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12186489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2019 3 10</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865864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436629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326549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735673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265861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4481608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solidFill>
                  <a:prstClr val="black">
                    <a:tint val="75000"/>
                  </a:prstClr>
                </a:solidFill>
              </a:rPr>
              <a:t>2019 3 10</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564636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solidFill>
                  <a:prstClr val="black">
                    <a:tint val="75000"/>
                  </a:prstClr>
                </a:solidFill>
              </a:rPr>
              <a:t>2019 3 10</a:t>
            </a:r>
          </a:p>
        </p:txBody>
      </p:sp>
      <p:sp>
        <p:nvSpPr>
          <p:cNvPr id="8" name="Footer Placeholder 7"/>
          <p:cNvSpPr>
            <a:spLocks noGrp="1"/>
          </p:cNvSpPr>
          <p:nvPr>
            <p:ph type="ftr" sz="quarter" idx="11"/>
          </p:nvPr>
        </p:nvSpPr>
        <p:spPr/>
        <p:txBody>
          <a:bodyPr/>
          <a:lstStyle/>
          <a:p>
            <a:r>
              <a:rPr lang="en-US">
                <a:solidFill>
                  <a:prstClr val="black">
                    <a:tint val="75000"/>
                  </a:prstClr>
                </a:solidFill>
              </a:rPr>
              <a:t>CCCC</a:t>
            </a:r>
          </a:p>
        </p:txBody>
      </p:sp>
      <p:sp>
        <p:nvSpPr>
          <p:cNvPr id="9" name="Slide Number Placeholder 8"/>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2523132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solidFill>
                  <a:prstClr val="black">
                    <a:tint val="75000"/>
                  </a:prstClr>
                </a:solidFill>
              </a:rPr>
              <a:t>2019 3 10</a:t>
            </a:r>
          </a:p>
        </p:txBody>
      </p:sp>
      <p:sp>
        <p:nvSpPr>
          <p:cNvPr id="4" name="Footer Placeholder 3"/>
          <p:cNvSpPr>
            <a:spLocks noGrp="1"/>
          </p:cNvSpPr>
          <p:nvPr>
            <p:ph type="ftr" sz="quarter" idx="11"/>
          </p:nvPr>
        </p:nvSpPr>
        <p:spPr/>
        <p:txBody>
          <a:bodyPr/>
          <a:lstStyle/>
          <a:p>
            <a:r>
              <a:rPr lang="en-US">
                <a:solidFill>
                  <a:prstClr val="black">
                    <a:tint val="75000"/>
                  </a:prstClr>
                </a:solidFill>
              </a:rPr>
              <a:t>CCCC</a:t>
            </a:r>
          </a:p>
        </p:txBody>
      </p:sp>
      <p:sp>
        <p:nvSpPr>
          <p:cNvPr id="5" name="Slide Number Placeholder 4"/>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263878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solidFill>
                  <a:prstClr val="black">
                    <a:tint val="75000"/>
                  </a:prstClr>
                </a:solidFill>
              </a:rPr>
              <a:t>2019 3 10</a:t>
            </a:r>
          </a:p>
        </p:txBody>
      </p:sp>
      <p:sp>
        <p:nvSpPr>
          <p:cNvPr id="3" name="Footer Placeholder 2"/>
          <p:cNvSpPr>
            <a:spLocks noGrp="1"/>
          </p:cNvSpPr>
          <p:nvPr>
            <p:ph type="ftr" sz="quarter" idx="11"/>
          </p:nvPr>
        </p:nvSpPr>
        <p:spPr/>
        <p:txBody>
          <a:bodyPr/>
          <a:lstStyle/>
          <a:p>
            <a:r>
              <a:rPr lang="en-US">
                <a:solidFill>
                  <a:prstClr val="black">
                    <a:tint val="75000"/>
                  </a:prstClr>
                </a:solidFill>
              </a:rPr>
              <a:t>CCCC</a:t>
            </a:r>
          </a:p>
        </p:txBody>
      </p:sp>
      <p:sp>
        <p:nvSpPr>
          <p:cNvPr id="4" name="Slide Number Placeholder 3"/>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02756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2019 3 10</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6627185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2019 3 10</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4131091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2019 3 10</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929501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717640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0826437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9378141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8665480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4065615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solidFill>
                  <a:prstClr val="black">
                    <a:tint val="75000"/>
                  </a:prstClr>
                </a:solidFill>
              </a:rPr>
              <a:t>2019 3 10</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1883577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solidFill>
                  <a:prstClr val="black">
                    <a:tint val="75000"/>
                  </a:prstClr>
                </a:solidFill>
              </a:rPr>
              <a:t>2019 3 10</a:t>
            </a:r>
          </a:p>
        </p:txBody>
      </p:sp>
      <p:sp>
        <p:nvSpPr>
          <p:cNvPr id="8" name="Footer Placeholder 7"/>
          <p:cNvSpPr>
            <a:spLocks noGrp="1"/>
          </p:cNvSpPr>
          <p:nvPr>
            <p:ph type="ftr" sz="quarter" idx="11"/>
          </p:nvPr>
        </p:nvSpPr>
        <p:spPr/>
        <p:txBody>
          <a:bodyPr/>
          <a:lstStyle/>
          <a:p>
            <a:r>
              <a:rPr lang="en-US">
                <a:solidFill>
                  <a:prstClr val="black">
                    <a:tint val="75000"/>
                  </a:prstClr>
                </a:solidFill>
              </a:rPr>
              <a:t>CCCC</a:t>
            </a:r>
          </a:p>
        </p:txBody>
      </p:sp>
      <p:sp>
        <p:nvSpPr>
          <p:cNvPr id="9" name="Slide Number Placeholder 8"/>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344026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solidFill>
                  <a:prstClr val="black">
                    <a:tint val="75000"/>
                  </a:prstClr>
                </a:solidFill>
              </a:rPr>
              <a:t>2019 3 10</a:t>
            </a:r>
          </a:p>
        </p:txBody>
      </p:sp>
      <p:sp>
        <p:nvSpPr>
          <p:cNvPr id="4" name="Footer Placeholder 3"/>
          <p:cNvSpPr>
            <a:spLocks noGrp="1"/>
          </p:cNvSpPr>
          <p:nvPr>
            <p:ph type="ftr" sz="quarter" idx="11"/>
          </p:nvPr>
        </p:nvSpPr>
        <p:spPr/>
        <p:txBody>
          <a:bodyPr/>
          <a:lstStyle/>
          <a:p>
            <a:r>
              <a:rPr lang="en-US">
                <a:solidFill>
                  <a:prstClr val="black">
                    <a:tint val="75000"/>
                  </a:prstClr>
                </a:solidFill>
              </a:rPr>
              <a:t>CCCC</a:t>
            </a:r>
          </a:p>
        </p:txBody>
      </p:sp>
      <p:sp>
        <p:nvSpPr>
          <p:cNvPr id="5" name="Slide Number Placeholder 4"/>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47319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2019 3 10</a:t>
            </a:r>
          </a:p>
        </p:txBody>
      </p:sp>
      <p:sp>
        <p:nvSpPr>
          <p:cNvPr id="6" name="Footer Placeholder 5"/>
          <p:cNvSpPr>
            <a:spLocks noGrp="1"/>
          </p:cNvSpPr>
          <p:nvPr>
            <p:ph type="ftr" sz="quarter" idx="11"/>
          </p:nvPr>
        </p:nvSpPr>
        <p:spPr/>
        <p:txBody>
          <a:bodyPr/>
          <a:lstStyle/>
          <a:p>
            <a:r>
              <a:rPr lang="en-US"/>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223616860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solidFill>
                  <a:prstClr val="black">
                    <a:tint val="75000"/>
                  </a:prstClr>
                </a:solidFill>
              </a:rPr>
              <a:t>2019 3 10</a:t>
            </a:r>
          </a:p>
        </p:txBody>
      </p:sp>
      <p:sp>
        <p:nvSpPr>
          <p:cNvPr id="3" name="Footer Placeholder 2"/>
          <p:cNvSpPr>
            <a:spLocks noGrp="1"/>
          </p:cNvSpPr>
          <p:nvPr>
            <p:ph type="ftr" sz="quarter" idx="11"/>
          </p:nvPr>
        </p:nvSpPr>
        <p:spPr/>
        <p:txBody>
          <a:bodyPr/>
          <a:lstStyle/>
          <a:p>
            <a:r>
              <a:rPr lang="en-US">
                <a:solidFill>
                  <a:prstClr val="black">
                    <a:tint val="75000"/>
                  </a:prstClr>
                </a:solidFill>
              </a:rPr>
              <a:t>CCCC</a:t>
            </a:r>
          </a:p>
        </p:txBody>
      </p:sp>
      <p:sp>
        <p:nvSpPr>
          <p:cNvPr id="4" name="Slide Number Placeholder 3"/>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2619542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2019 3 10</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3168317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2019 3 10</a:t>
            </a:r>
          </a:p>
        </p:txBody>
      </p:sp>
      <p:sp>
        <p:nvSpPr>
          <p:cNvPr id="6" name="Footer Placeholder 5"/>
          <p:cNvSpPr>
            <a:spLocks noGrp="1"/>
          </p:cNvSpPr>
          <p:nvPr>
            <p:ph type="ftr" sz="quarter" idx="11"/>
          </p:nvPr>
        </p:nvSpPr>
        <p:spPr/>
        <p:txBody>
          <a:bodyPr/>
          <a:lstStyle/>
          <a:p>
            <a:r>
              <a:rPr lang="en-US">
                <a:solidFill>
                  <a:prstClr val="black">
                    <a:tint val="75000"/>
                  </a:prstClr>
                </a:solidFill>
              </a:rPr>
              <a:t>CCCC</a:t>
            </a:r>
          </a:p>
        </p:txBody>
      </p:sp>
      <p:sp>
        <p:nvSpPr>
          <p:cNvPr id="7" name="Slide Number Placeholder 6"/>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0235566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6423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1750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2019 3 10</a:t>
            </a:r>
          </a:p>
        </p:txBody>
      </p:sp>
      <p:sp>
        <p:nvSpPr>
          <p:cNvPr id="8" name="Footer Placeholder 7"/>
          <p:cNvSpPr>
            <a:spLocks noGrp="1"/>
          </p:cNvSpPr>
          <p:nvPr>
            <p:ph type="ftr" sz="quarter" idx="11"/>
          </p:nvPr>
        </p:nvSpPr>
        <p:spPr/>
        <p:txBody>
          <a:bodyPr/>
          <a:lstStyle/>
          <a:p>
            <a:r>
              <a:rPr lang="en-US"/>
              <a:t>CCCC</a:t>
            </a:r>
          </a:p>
        </p:txBody>
      </p:sp>
      <p:sp>
        <p:nvSpPr>
          <p:cNvPr id="9" name="Slide Number Placeholder 8"/>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2854974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2019 3 10</a:t>
            </a:r>
          </a:p>
        </p:txBody>
      </p:sp>
      <p:sp>
        <p:nvSpPr>
          <p:cNvPr id="4" name="Footer Placeholder 3"/>
          <p:cNvSpPr>
            <a:spLocks noGrp="1"/>
          </p:cNvSpPr>
          <p:nvPr>
            <p:ph type="ftr" sz="quarter" idx="11"/>
          </p:nvPr>
        </p:nvSpPr>
        <p:spPr/>
        <p:txBody>
          <a:bodyPr/>
          <a:lstStyle/>
          <a:p>
            <a:r>
              <a:rPr lang="en-US"/>
              <a:t>CCCC</a:t>
            </a:r>
          </a:p>
        </p:txBody>
      </p:sp>
      <p:sp>
        <p:nvSpPr>
          <p:cNvPr id="5" name="Slide Number Placeholder 4"/>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491286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2019 3 10</a:t>
            </a:r>
          </a:p>
        </p:txBody>
      </p:sp>
      <p:sp>
        <p:nvSpPr>
          <p:cNvPr id="3" name="Footer Placeholder 2"/>
          <p:cNvSpPr>
            <a:spLocks noGrp="1"/>
          </p:cNvSpPr>
          <p:nvPr>
            <p:ph type="ftr" sz="quarter" idx="11"/>
          </p:nvPr>
        </p:nvSpPr>
        <p:spPr/>
        <p:txBody>
          <a:bodyPr/>
          <a:lstStyle/>
          <a:p>
            <a:r>
              <a:rPr lang="en-US"/>
              <a:t>CCCC</a:t>
            </a:r>
          </a:p>
        </p:txBody>
      </p:sp>
      <p:sp>
        <p:nvSpPr>
          <p:cNvPr id="4" name="Slide Number Placeholder 3"/>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112493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2019 3 10</a:t>
            </a:r>
          </a:p>
        </p:txBody>
      </p:sp>
      <p:sp>
        <p:nvSpPr>
          <p:cNvPr id="6" name="Footer Placeholder 5"/>
          <p:cNvSpPr>
            <a:spLocks noGrp="1"/>
          </p:cNvSpPr>
          <p:nvPr>
            <p:ph type="ftr" sz="quarter" idx="11"/>
          </p:nvPr>
        </p:nvSpPr>
        <p:spPr/>
        <p:txBody>
          <a:bodyPr/>
          <a:lstStyle/>
          <a:p>
            <a:r>
              <a:rPr lang="en-US"/>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505820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2019 3 10</a:t>
            </a:r>
          </a:p>
        </p:txBody>
      </p:sp>
      <p:sp>
        <p:nvSpPr>
          <p:cNvPr id="6" name="Footer Placeholder 5"/>
          <p:cNvSpPr>
            <a:spLocks noGrp="1"/>
          </p:cNvSpPr>
          <p:nvPr>
            <p:ph type="ftr" sz="quarter" idx="11"/>
          </p:nvPr>
        </p:nvSpPr>
        <p:spPr/>
        <p:txBody>
          <a:bodyPr/>
          <a:lstStyle/>
          <a:p>
            <a:r>
              <a:rPr lang="en-US"/>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1751201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9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2019 3 10</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CCCC</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4D0FE8-3FD3-4C39-A98C-A05ED989BC90}" type="slidenum">
              <a:rPr lang="en-US" smtClean="0"/>
              <a:t>‹#›</a:t>
            </a:fld>
            <a:endParaRPr lang="en-US"/>
          </a:p>
        </p:txBody>
      </p:sp>
    </p:spTree>
    <p:extLst>
      <p:ext uri="{BB962C8B-B14F-4D97-AF65-F5344CB8AC3E}">
        <p14:creationId xmlns:p14="http://schemas.microsoft.com/office/powerpoint/2010/main" val="4040609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9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solidFill>
                  <a:prstClr val="black">
                    <a:tint val="75000"/>
                  </a:prstClr>
                </a:solidFill>
              </a:rPr>
              <a:t>2019 3 10</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CCCC</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557233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solidFill>
                  <a:prstClr val="black">
                    <a:tint val="75000"/>
                  </a:prstClr>
                </a:solidFill>
              </a:rPr>
              <a:t>2019 3 10</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CCCC</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4D0FE8-3FD3-4C39-A98C-A05ED989BC9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186619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solidFill>
                  <a:prstClr val="black">
                    <a:tint val="75000"/>
                  </a:prstClr>
                </a:solidFill>
              </a:rPr>
              <a:t>2019 3 10</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CCCC</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4672145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35000" t="-65000" b="-42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1914256"/>
          </a:xfrm>
        </p:spPr>
        <p:txBody>
          <a:bodyPr anchor="t">
            <a:normAutofit fontScale="90000"/>
          </a:bodyPr>
          <a:lstStyle/>
          <a:p>
            <a:pPr algn="l"/>
            <a:r>
              <a:rPr lang="en-US" dirty="0">
                <a:solidFill>
                  <a:schemeClr val="bg1"/>
                </a:solidFill>
                <a:latin typeface="Arial Rounded MT Bold" panose="020F0704030504030204" pitchFamily="34" charset="0"/>
              </a:rPr>
              <a:t>Prepare For His Coming Again ( </a:t>
            </a:r>
            <a:r>
              <a:rPr lang="en-US" sz="5300" dirty="0">
                <a:solidFill>
                  <a:schemeClr val="bg1"/>
                </a:solidFill>
                <a:latin typeface="Bodoni MT Black" panose="02070A03080606020203" pitchFamily="18" charset="0"/>
              </a:rPr>
              <a:t>VI</a:t>
            </a:r>
            <a:r>
              <a:rPr lang="en-US" dirty="0">
                <a:solidFill>
                  <a:schemeClr val="bg1"/>
                </a:solidFill>
                <a:latin typeface="Bodoni MT Black" panose="02070A03080606020203" pitchFamily="18" charset="0"/>
              </a:rPr>
              <a:t> </a:t>
            </a:r>
            <a:r>
              <a:rPr lang="en-US" dirty="0">
                <a:solidFill>
                  <a:schemeClr val="bg1"/>
                </a:solidFill>
                <a:latin typeface="Arial Rounded MT Bold" panose="020F0704030504030204" pitchFamily="34" charset="0"/>
              </a:rPr>
              <a:t>)</a:t>
            </a:r>
            <a:br>
              <a:rPr lang="en-US" dirty="0">
                <a:solidFill>
                  <a:schemeClr val="bg1"/>
                </a:solidFill>
                <a:latin typeface="Arial Rounded MT Bold" panose="020F0704030504030204" pitchFamily="34" charset="0"/>
              </a:rPr>
            </a:br>
            <a:br>
              <a:rPr lang="en-US" sz="900" dirty="0">
                <a:solidFill>
                  <a:schemeClr val="bg1"/>
                </a:solidFill>
                <a:latin typeface="Arial Rounded MT Bold" panose="020F0704030504030204" pitchFamily="34" charset="0"/>
              </a:rPr>
            </a:br>
            <a:r>
              <a:rPr lang="zh-CN" altLang="en-US" sz="6700" b="1" dirty="0">
                <a:solidFill>
                  <a:schemeClr val="accent4">
                    <a:lumMod val="20000"/>
                    <a:lumOff val="80000"/>
                  </a:schemeClr>
                </a:solidFill>
                <a:latin typeface="KaiTi" panose="02010609060101010101" pitchFamily="49" charset="-122"/>
                <a:ea typeface="KaiTi" panose="02010609060101010101" pitchFamily="49" charset="-122"/>
              </a:rPr>
              <a:t>预备主的再来</a:t>
            </a:r>
            <a:r>
              <a:rPr lang="en-US" altLang="zh-CN" dirty="0">
                <a:solidFill>
                  <a:schemeClr val="accent4">
                    <a:lumMod val="20000"/>
                    <a:lumOff val="80000"/>
                  </a:schemeClr>
                </a:solidFill>
                <a:latin typeface="Arial Rounded MT Bold" panose="020F0704030504030204" pitchFamily="34" charset="0"/>
              </a:rPr>
              <a:t>( 6 ) </a:t>
            </a:r>
            <a:br>
              <a:rPr lang="en-US" dirty="0">
                <a:solidFill>
                  <a:schemeClr val="bg1"/>
                </a:solidFill>
                <a:latin typeface="Arial Rounded MT Bold" panose="020F0704030504030204" pitchFamily="34" charset="0"/>
              </a:rPr>
            </a:br>
            <a:endParaRPr lang="en-US" dirty="0">
              <a:solidFill>
                <a:schemeClr val="bg1"/>
              </a:solidFill>
              <a:latin typeface="Arial Rounded MT Bold" panose="020F0704030504030204" pitchFamily="34" charset="0"/>
            </a:endParaRPr>
          </a:p>
        </p:txBody>
      </p:sp>
      <p:sp>
        <p:nvSpPr>
          <p:cNvPr id="3" name="Subtitle 2"/>
          <p:cNvSpPr>
            <a:spLocks noGrp="1"/>
          </p:cNvSpPr>
          <p:nvPr>
            <p:ph type="subTitle" idx="1"/>
          </p:nvPr>
        </p:nvSpPr>
        <p:spPr>
          <a:xfrm>
            <a:off x="3048000" y="2015341"/>
            <a:ext cx="9144000" cy="1655762"/>
          </a:xfrm>
        </p:spPr>
        <p:txBody>
          <a:bodyPr anchor="ctr">
            <a:normAutofit/>
          </a:bodyPr>
          <a:lstStyle/>
          <a:p>
            <a:pPr algn="r"/>
            <a:r>
              <a:rPr lang="en-US" altLang="zh-CN" sz="4000" dirty="0">
                <a:solidFill>
                  <a:srgbClr val="00B0F0"/>
                </a:solidFill>
                <a:latin typeface="Arial Rounded MT Bold" panose="020F0704030504030204" pitchFamily="34" charset="0"/>
                <a:ea typeface="+mj-ea"/>
                <a:cs typeface="+mj-cs"/>
              </a:rPr>
              <a:t>Revisiting “</a:t>
            </a:r>
            <a:r>
              <a:rPr lang="en-US" sz="4000" dirty="0">
                <a:solidFill>
                  <a:srgbClr val="00B0F0"/>
                </a:solidFill>
                <a:latin typeface="Arial Rounded MT Bold" panose="020F0704030504030204" pitchFamily="34" charset="0"/>
                <a:ea typeface="+mj-ea"/>
                <a:cs typeface="+mj-cs"/>
              </a:rPr>
              <a:t>Accountability” , Again</a:t>
            </a:r>
            <a:br>
              <a:rPr lang="en-US" sz="4400" dirty="0">
                <a:solidFill>
                  <a:prstClr val="white"/>
                </a:solidFill>
                <a:latin typeface="Arial Rounded MT Bold" panose="020F0704030504030204" pitchFamily="34" charset="0"/>
                <a:ea typeface="+mj-ea"/>
                <a:cs typeface="+mj-cs"/>
              </a:rPr>
            </a:br>
            <a:r>
              <a:rPr lang="zh-CN" altLang="en-US" sz="5400" b="1" dirty="0">
                <a:solidFill>
                  <a:schemeClr val="accent4">
                    <a:lumMod val="40000"/>
                    <a:lumOff val="60000"/>
                  </a:schemeClr>
                </a:solidFill>
                <a:latin typeface="KaiTi" panose="02010609060101010101" pitchFamily="49" charset="-122"/>
                <a:ea typeface="KaiTi" panose="02010609060101010101" pitchFamily="49" charset="-122"/>
                <a:cs typeface="+mj-cs"/>
              </a:rPr>
              <a:t>三思“问责”</a:t>
            </a:r>
            <a:endParaRPr lang="en-US" b="1" dirty="0">
              <a:solidFill>
                <a:schemeClr val="accent4">
                  <a:lumMod val="40000"/>
                  <a:lumOff val="60000"/>
                </a:schemeClr>
              </a:solidFill>
              <a:latin typeface="KaiTi" panose="02010609060101010101" pitchFamily="49" charset="-122"/>
              <a:ea typeface="KaiTi" panose="02010609060101010101" pitchFamily="49" charset="-122"/>
            </a:endParaRP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solidFill>
                  <a:prstClr val="black">
                    <a:tint val="75000"/>
                  </a:prstClr>
                </a:solidFill>
              </a:rPr>
              <a:pPr/>
              <a:t>1</a:t>
            </a:fld>
            <a:endParaRPr lang="en-US">
              <a:solidFill>
                <a:prstClr val="black">
                  <a:tint val="75000"/>
                </a:prstClr>
              </a:solidFill>
            </a:endParaRPr>
          </a:p>
        </p:txBody>
      </p:sp>
    </p:spTree>
    <p:extLst>
      <p:ext uri="{BB962C8B-B14F-4D97-AF65-F5344CB8AC3E}">
        <p14:creationId xmlns:p14="http://schemas.microsoft.com/office/powerpoint/2010/main" val="2394916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0">
              <a:schemeClr val="accent1">
                <a:lumMod val="45000"/>
                <a:lumOff val="55000"/>
              </a:schemeClr>
            </a:gs>
            <a:gs pos="29000">
              <a:schemeClr val="accent1">
                <a:lumMod val="45000"/>
                <a:lumOff val="55000"/>
              </a:schemeClr>
            </a:gs>
            <a:gs pos="58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77500" lnSpcReduction="20000"/>
          </a:bodyPr>
          <a:lstStyle/>
          <a:p>
            <a:pPr marL="0" indent="0">
              <a:lnSpc>
                <a:spcPct val="120000"/>
              </a:lnSpc>
              <a:buNone/>
            </a:pPr>
            <a:r>
              <a:rPr lang="zh-TW" altLang="en-US" dirty="0"/>
              <a:t>弟兄们，</a:t>
            </a:r>
            <a:r>
              <a:rPr lang="zh-TW" altLang="en-US" u="sng" dirty="0">
                <a:solidFill>
                  <a:srgbClr val="FF0000"/>
                </a:solidFill>
              </a:rPr>
              <a:t>你们自己原晓得</a:t>
            </a:r>
            <a:r>
              <a:rPr lang="zh-TW" altLang="en-US" dirty="0"/>
              <a:t>我们进到你们那里，并不是徒然的。 我们从前在腓立比被害受辱，</a:t>
            </a:r>
            <a:r>
              <a:rPr lang="zh-TW" altLang="en-US" u="sng" dirty="0">
                <a:solidFill>
                  <a:srgbClr val="FF0000"/>
                </a:solidFill>
              </a:rPr>
              <a:t>这是你们知道的</a:t>
            </a:r>
            <a:r>
              <a:rPr lang="zh-TW" altLang="en-US" dirty="0"/>
              <a:t>。然而还是靠我们的神放开胆量，在大争战中把神的福音传给你们。 我们的劝勉，不是出于错误，不是出于污秽，也不是用诡诈。 但神既然验中了我们，把福音托付我们，我们就照样讲，不是要讨人喜欢，乃是要讨那察验我们心的神喜欢。 因为我们从来没有用过谄媚的话，</a:t>
            </a:r>
            <a:r>
              <a:rPr lang="zh-TW" altLang="en-US" u="sng" dirty="0">
                <a:solidFill>
                  <a:srgbClr val="FF0000"/>
                </a:solidFill>
              </a:rPr>
              <a:t>这是你们知道的</a:t>
            </a:r>
            <a:r>
              <a:rPr lang="zh-TW" altLang="en-US" dirty="0">
                <a:solidFill>
                  <a:srgbClr val="FF0000"/>
                </a:solidFill>
              </a:rPr>
              <a:t>。</a:t>
            </a:r>
            <a:r>
              <a:rPr lang="zh-TW" altLang="en-US" dirty="0"/>
              <a:t>也没有藏着贪心，这是神可以作见证的。 我们作基督的使徒，虽然可以叫人尊重，却没有向你们或向别人求荣耀，只在你们中间存心温柔，如同母亲乳养自己的孩子。我们既是这样爱你们，不但愿意将神的福音给你们，连自己的性命也愿意给你们，因你们是我们所疼爱的。弟兄們、</a:t>
            </a:r>
            <a:r>
              <a:rPr lang="zh-TW" altLang="en-US" u="sng" dirty="0">
                <a:solidFill>
                  <a:srgbClr val="FF0000"/>
                </a:solidFill>
              </a:rPr>
              <a:t>你們記念我們的辛苦勞碌</a:t>
            </a:r>
            <a:r>
              <a:rPr lang="zh-TW" altLang="en-US" dirty="0"/>
              <a:t>、晝夜作工、傳　神的福音給你們、免得叫你們一人受累。我們向你們信主的人、是何等聖潔、公義、無可指摘、</a:t>
            </a:r>
            <a:r>
              <a:rPr lang="zh-TW" altLang="en-US" u="sng" dirty="0">
                <a:solidFill>
                  <a:srgbClr val="FF0000"/>
                </a:solidFill>
              </a:rPr>
              <a:t>有你們作見證</a:t>
            </a:r>
            <a:r>
              <a:rPr lang="zh-TW" altLang="en-US" dirty="0"/>
              <a:t>、也有　神作見證。</a:t>
            </a:r>
            <a:r>
              <a:rPr lang="zh-TW" altLang="en-US" u="sng" dirty="0">
                <a:solidFill>
                  <a:srgbClr val="FF0000"/>
                </a:solidFill>
              </a:rPr>
              <a:t>你們也曉得</a:t>
            </a:r>
            <a:r>
              <a:rPr lang="zh-TW" altLang="en-US" dirty="0"/>
              <a:t>我們怎樣勸勉你們、安慰你們、囑咐你們各人、好像父親待自己的兒女一樣． 要叫你們行事對得起那召你們進他國得他榮耀的　神。 為此、我們也不住的感謝　神、因你們聽見我們所傳　神的道、就領受了、不以為是人的道、乃以為是　神的道．這道實在是　神的、並且運行在你們信主的人心中。 弟兄們、你們曾效法猶太中、在基督耶穌裡　神的各教會．因為你們也受了本地人的苦害、像他們受了猶太人的苦害一樣。 這猶太人殺了主耶穌和先知、又把我們趕出去．他們不得　神的喜悅、且與眾人為敵．不許我們傳道給外邦人使外邦人得救、常常充滿自己的罪惡．　神的忿怒臨在他們身上已經到了極處。弟兄們、我們暫時與你們離別、是面目離別、心裡卻不離別、我們極力的想法子、很願意見你們的面． 所以我們有意到你們那裡、我保羅有一兩次要去、只是撒但阻擋了我們。 我們的盼望和喜樂、並所誇的冠冕、是甚麼呢．豈不是我們主耶穌來的時候你們在他面前站立得住麼。 因為你們就是我們的榮耀、我們的喜樂。</a:t>
            </a:r>
          </a:p>
          <a:p>
            <a:pPr marL="0" indent="0" algn="r">
              <a:buNone/>
            </a:pPr>
            <a:r>
              <a:rPr lang="zh-TW" altLang="en-US" sz="2100" dirty="0"/>
              <a:t>帖 撒 羅 尼 迦 前 書 </a:t>
            </a:r>
            <a:r>
              <a:rPr lang="en-US" altLang="zh-TW" sz="2100" dirty="0"/>
              <a:t>2:1-20 </a:t>
            </a: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dirty="0">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10</a:t>
            </a:fld>
            <a:endParaRPr lang="en-US" dirty="0">
              <a:solidFill>
                <a:prstClr val="black">
                  <a:tint val="75000"/>
                </a:prstClr>
              </a:solidFill>
            </a:endParaRPr>
          </a:p>
        </p:txBody>
      </p:sp>
    </p:spTree>
    <p:extLst>
      <p:ext uri="{BB962C8B-B14F-4D97-AF65-F5344CB8AC3E}">
        <p14:creationId xmlns:p14="http://schemas.microsoft.com/office/powerpoint/2010/main" val="2156837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9849"/>
            <a:ext cx="10515600" cy="1325563"/>
          </a:xfrm>
        </p:spPr>
        <p:txBody>
          <a:bodyPr>
            <a:normAutofit/>
          </a:bodyPr>
          <a:lstStyle/>
          <a:p>
            <a:pPr algn="ctr"/>
            <a:r>
              <a:rPr lang="en-US" sz="7200" dirty="0">
                <a:solidFill>
                  <a:srgbClr val="0070C0"/>
                </a:solidFill>
                <a:latin typeface="Arial Rounded MT Bold" panose="020F0704030504030204" pitchFamily="34" charset="0"/>
              </a:rPr>
              <a:t>Accountability   </a:t>
            </a:r>
            <a:r>
              <a:rPr lang="zh-CN" altLang="en-US" sz="7200" b="1" dirty="0">
                <a:solidFill>
                  <a:prstClr val="black"/>
                </a:solidFill>
                <a:latin typeface="STKaiti" panose="02010600040101010101" pitchFamily="2" charset="-122"/>
                <a:ea typeface="STKaiti" panose="02010600040101010101" pitchFamily="2" charset="-122"/>
              </a:rPr>
              <a:t>问责</a:t>
            </a:r>
            <a:r>
              <a:rPr lang="en-US" altLang="zh-CN" sz="5400" dirty="0">
                <a:solidFill>
                  <a:srgbClr val="0070C0"/>
                </a:solidFill>
                <a:latin typeface="Arial Rounded MT Bold" panose="020F0704030504030204" pitchFamily="34" charset="0"/>
              </a:rPr>
              <a:t> </a:t>
            </a:r>
            <a:endParaRPr lang="en-US" sz="5400" dirty="0"/>
          </a:p>
        </p:txBody>
      </p:sp>
      <p:sp>
        <p:nvSpPr>
          <p:cNvPr id="3" name="Content Placeholder 2"/>
          <p:cNvSpPr>
            <a:spLocks noGrp="1"/>
          </p:cNvSpPr>
          <p:nvPr>
            <p:ph idx="1"/>
          </p:nvPr>
        </p:nvSpPr>
        <p:spPr>
          <a:xfrm>
            <a:off x="0" y="1666874"/>
            <a:ext cx="12192000" cy="5191125"/>
          </a:xfrm>
        </p:spPr>
        <p:txBody>
          <a:bodyPr>
            <a:normAutofit fontScale="92500" lnSpcReduction="20000"/>
          </a:bodyPr>
          <a:lstStyle/>
          <a:p>
            <a:pPr>
              <a:lnSpc>
                <a:spcPct val="120000"/>
              </a:lnSpc>
              <a:buFont typeface="Wingdings" panose="05000000000000000000" pitchFamily="2" charset="2"/>
              <a:buChar char="q"/>
            </a:pPr>
            <a:r>
              <a:rPr lang="en-US" dirty="0">
                <a:solidFill>
                  <a:srgbClr val="00B0F0"/>
                </a:solidFill>
              </a:rPr>
              <a:t> </a:t>
            </a:r>
            <a:r>
              <a:rPr lang="en-US" altLang="zh-CN" dirty="0"/>
              <a:t>Everyone Ultimately Is Held Accountable To God, Our Maker &amp; Designer. </a:t>
            </a:r>
          </a:p>
          <a:p>
            <a:pPr marL="0" indent="0">
              <a:lnSpc>
                <a:spcPct val="120000"/>
              </a:lnSpc>
              <a:buNone/>
            </a:pPr>
            <a:r>
              <a:rPr lang="en-US" dirty="0"/>
              <a:t>     </a:t>
            </a:r>
            <a:r>
              <a:rPr lang="zh-CN" altLang="en-US" dirty="0">
                <a:solidFill>
                  <a:srgbClr val="0070C0"/>
                </a:solidFill>
              </a:rPr>
              <a:t>我们每一个人至终都必需要对上帝，我们的设计師和造物主负所有个人的责任。 </a:t>
            </a:r>
            <a:endParaRPr lang="en-US" altLang="zh-CN" dirty="0">
              <a:solidFill>
                <a:srgbClr val="0070C0"/>
              </a:solidFill>
            </a:endParaRPr>
          </a:p>
          <a:p>
            <a:pPr>
              <a:lnSpc>
                <a:spcPct val="120000"/>
              </a:lnSpc>
              <a:buFont typeface="Wingdings" panose="05000000000000000000" pitchFamily="2" charset="2"/>
              <a:buChar char="q"/>
            </a:pPr>
            <a:r>
              <a:rPr lang="en-US" dirty="0">
                <a:solidFill>
                  <a:srgbClr val="00B0F0"/>
                </a:solidFill>
              </a:rPr>
              <a:t> </a:t>
            </a:r>
            <a:r>
              <a:rPr lang="en-US" dirty="0"/>
              <a:t>I Am Solely Held Accountable To My Own Eternal Destiny, No One Else’s.</a:t>
            </a:r>
          </a:p>
          <a:p>
            <a:pPr marL="0" indent="0">
              <a:lnSpc>
                <a:spcPct val="120000"/>
              </a:lnSpc>
              <a:buNone/>
            </a:pPr>
            <a:r>
              <a:rPr lang="en-US" dirty="0"/>
              <a:t>     </a:t>
            </a:r>
            <a:r>
              <a:rPr lang="zh-CN" altLang="en-US" dirty="0">
                <a:solidFill>
                  <a:srgbClr val="0070C0"/>
                </a:solidFill>
              </a:rPr>
              <a:t>我必定將会对我自己永恒的命运，不是对其他任何人的，要负上完全的责任。 </a:t>
            </a:r>
            <a:endParaRPr lang="en-US" dirty="0">
              <a:solidFill>
                <a:srgbClr val="0070C0"/>
              </a:solidFill>
            </a:endParaRPr>
          </a:p>
          <a:p>
            <a:pPr>
              <a:lnSpc>
                <a:spcPct val="120000"/>
              </a:lnSpc>
              <a:buFont typeface="Wingdings" panose="05000000000000000000" pitchFamily="2" charset="2"/>
              <a:buChar char="q"/>
            </a:pPr>
            <a:r>
              <a:rPr lang="en-US" dirty="0">
                <a:solidFill>
                  <a:srgbClr val="00B0F0"/>
                </a:solidFill>
              </a:rPr>
              <a:t> </a:t>
            </a:r>
            <a:r>
              <a:rPr lang="en-US" sz="3000" b="1" dirty="0">
                <a:solidFill>
                  <a:srgbClr val="C00000"/>
                </a:solidFill>
              </a:rPr>
              <a:t>We Are Held Accountable To Each Other, In His Church, The Body Of Christ.</a:t>
            </a:r>
          </a:p>
          <a:p>
            <a:pPr marL="0" indent="0">
              <a:lnSpc>
                <a:spcPct val="120000"/>
              </a:lnSpc>
              <a:buNone/>
            </a:pPr>
            <a:r>
              <a:rPr lang="zh-CN" altLang="en-US" sz="3000" b="1" dirty="0">
                <a:solidFill>
                  <a:srgbClr val="C00000"/>
                </a:solidFill>
              </a:rPr>
              <a:t>    </a:t>
            </a:r>
            <a:r>
              <a:rPr lang="zh-CN" altLang="en-US" sz="3000" b="1" dirty="0">
                <a:solidFill>
                  <a:srgbClr val="FF0000"/>
                </a:solidFill>
              </a:rPr>
              <a:t>我们在主的教会中</a:t>
            </a:r>
            <a:r>
              <a:rPr lang="en-US" altLang="zh-CN" sz="3000" b="1" dirty="0">
                <a:solidFill>
                  <a:srgbClr val="FF0000"/>
                </a:solidFill>
              </a:rPr>
              <a:t>, </a:t>
            </a:r>
            <a:r>
              <a:rPr lang="zh-CN" altLang="en-US" sz="3000" b="1" dirty="0">
                <a:solidFill>
                  <a:srgbClr val="FF0000"/>
                </a:solidFill>
              </a:rPr>
              <a:t>就是基督的身体里</a:t>
            </a:r>
            <a:r>
              <a:rPr lang="en-US" altLang="zh-CN" sz="3000" b="1" dirty="0">
                <a:solidFill>
                  <a:srgbClr val="FF0000"/>
                </a:solidFill>
              </a:rPr>
              <a:t>, </a:t>
            </a:r>
            <a:r>
              <a:rPr lang="zh-CN" altLang="en-US" sz="3000" b="1" dirty="0">
                <a:solidFill>
                  <a:srgbClr val="FF0000"/>
                </a:solidFill>
              </a:rPr>
              <a:t>理当是要彼此问责。 </a:t>
            </a:r>
            <a:endParaRPr lang="en-US" sz="3000" b="1" dirty="0">
              <a:solidFill>
                <a:srgbClr val="FF0000"/>
              </a:solidFill>
            </a:endParaRPr>
          </a:p>
          <a:p>
            <a:pPr marL="574675" lvl="1" indent="-234950">
              <a:lnSpc>
                <a:spcPct val="120000"/>
              </a:lnSpc>
              <a:buFont typeface="Wingdings" panose="05000000000000000000" pitchFamily="2" charset="2"/>
              <a:buChar char="Ø"/>
            </a:pPr>
            <a:r>
              <a:rPr lang="en-US" sz="2600" dirty="0">
                <a:solidFill>
                  <a:srgbClr val="00B0F0"/>
                </a:solidFill>
              </a:rPr>
              <a:t> </a:t>
            </a:r>
            <a:r>
              <a:rPr lang="en-US" dirty="0"/>
              <a:t> Servant Leader Style, Authority Is Earned Through Humility In Church Governing &amp; Leadership Body.</a:t>
            </a:r>
          </a:p>
          <a:p>
            <a:pPr marL="457200" lvl="1" indent="0">
              <a:lnSpc>
                <a:spcPct val="120000"/>
              </a:lnSpc>
              <a:buNone/>
            </a:pPr>
            <a:r>
              <a:rPr lang="zh-CN" altLang="en-US" dirty="0"/>
              <a:t>    </a:t>
            </a:r>
            <a:r>
              <a:rPr lang="zh-CN" altLang="en-US" dirty="0">
                <a:solidFill>
                  <a:srgbClr val="0070C0"/>
                </a:solidFill>
              </a:rPr>
              <a:t>在教会治理和領导層里，模式是领袖即仆人</a:t>
            </a:r>
            <a:r>
              <a:rPr lang="en-US" altLang="zh-CN" dirty="0">
                <a:solidFill>
                  <a:srgbClr val="0070C0"/>
                </a:solidFill>
              </a:rPr>
              <a:t>, </a:t>
            </a:r>
            <a:r>
              <a:rPr lang="zh-CN" altLang="en-US" dirty="0">
                <a:solidFill>
                  <a:srgbClr val="0070C0"/>
                </a:solidFill>
              </a:rPr>
              <a:t>他的权柄是經由谦卑而掙来的。</a:t>
            </a:r>
            <a:endParaRPr lang="en-US" altLang="zh-CN" dirty="0">
              <a:solidFill>
                <a:srgbClr val="0070C0"/>
              </a:solidFill>
            </a:endParaRPr>
          </a:p>
          <a:p>
            <a:pPr marL="574675" lvl="1" indent="-234950">
              <a:lnSpc>
                <a:spcPct val="120000"/>
              </a:lnSpc>
              <a:buFont typeface="Wingdings" panose="05000000000000000000" pitchFamily="2" charset="2"/>
              <a:buChar char="Ø"/>
            </a:pPr>
            <a:r>
              <a:rPr lang="en-US" sz="2600" dirty="0">
                <a:solidFill>
                  <a:srgbClr val="00B0F0"/>
                </a:solidFill>
              </a:rPr>
              <a:t> </a:t>
            </a:r>
            <a:r>
              <a:rPr lang="en-US" dirty="0"/>
              <a:t> Same Body, Different Parts &amp; Functions, Yet Equally Valuable &amp; Opportunities, You Decide.</a:t>
            </a:r>
          </a:p>
          <a:p>
            <a:pPr marL="457200" lvl="1" indent="0">
              <a:lnSpc>
                <a:spcPct val="120000"/>
              </a:lnSpc>
              <a:buNone/>
            </a:pPr>
            <a:r>
              <a:rPr lang="en-US" dirty="0"/>
              <a:t>    </a:t>
            </a:r>
            <a:r>
              <a:rPr lang="zh-CN" altLang="en-US" dirty="0">
                <a:solidFill>
                  <a:srgbClr val="0070C0"/>
                </a:solidFill>
              </a:rPr>
              <a:t>同屬一个身体</a:t>
            </a:r>
            <a:r>
              <a:rPr lang="en-US" altLang="zh-CN" dirty="0">
                <a:solidFill>
                  <a:srgbClr val="0070C0"/>
                </a:solidFill>
              </a:rPr>
              <a:t>, </a:t>
            </a:r>
            <a:r>
              <a:rPr lang="zh-CN" altLang="en-US" dirty="0">
                <a:solidFill>
                  <a:srgbClr val="0070C0"/>
                </a:solidFill>
              </a:rPr>
              <a:t>但是</a:t>
            </a:r>
            <a:r>
              <a:rPr lang="zh-CN" altLang="en-US">
                <a:solidFill>
                  <a:srgbClr val="0070C0"/>
                </a:solidFill>
              </a:rPr>
              <a:t>不同的肢体</a:t>
            </a:r>
            <a:r>
              <a:rPr lang="zh-CN" altLang="en-US" dirty="0">
                <a:solidFill>
                  <a:srgbClr val="0070C0"/>
                </a:solidFill>
              </a:rPr>
              <a:t>和功能</a:t>
            </a:r>
            <a:r>
              <a:rPr lang="en-US" altLang="zh-CN" dirty="0">
                <a:solidFill>
                  <a:srgbClr val="0070C0"/>
                </a:solidFill>
              </a:rPr>
              <a:t>, </a:t>
            </a:r>
            <a:r>
              <a:rPr lang="zh-CN" altLang="en-US" dirty="0">
                <a:solidFill>
                  <a:srgbClr val="0070C0"/>
                </a:solidFill>
              </a:rPr>
              <a:t>在主眼中有同等的价值和机会</a:t>
            </a:r>
            <a:r>
              <a:rPr lang="en-US" altLang="zh-CN" dirty="0">
                <a:solidFill>
                  <a:srgbClr val="0070C0"/>
                </a:solidFill>
              </a:rPr>
              <a:t>, </a:t>
            </a:r>
            <a:r>
              <a:rPr lang="zh-CN" altLang="en-US" dirty="0">
                <a:solidFill>
                  <a:srgbClr val="0070C0"/>
                </a:solidFill>
              </a:rPr>
              <a:t>你自己决定。</a:t>
            </a:r>
            <a:r>
              <a:rPr lang="en-US" dirty="0">
                <a:solidFill>
                  <a:srgbClr val="0070C0"/>
                </a:solidFill>
              </a:rPr>
              <a:t>  </a:t>
            </a:r>
          </a:p>
          <a:p>
            <a:pPr marL="457200" lvl="1" indent="0">
              <a:lnSpc>
                <a:spcPct val="120000"/>
              </a:lnSpc>
              <a:buNone/>
            </a:pPr>
            <a:endParaRPr lang="en-US" dirty="0"/>
          </a:p>
        </p:txBody>
      </p:sp>
      <p:sp>
        <p:nvSpPr>
          <p:cNvPr id="4" name="Date Placeholder 3"/>
          <p:cNvSpPr>
            <a:spLocks noGrp="1"/>
          </p:cNvSpPr>
          <p:nvPr>
            <p:ph type="dt" sz="half" idx="10"/>
          </p:nvPr>
        </p:nvSpPr>
        <p:spPr/>
        <p:txBody>
          <a:bodyPr/>
          <a:lstStyle/>
          <a:p>
            <a:r>
              <a:rPr lang="en-US" dirty="0">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dirty="0">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11</a:t>
            </a:fld>
            <a:endParaRPr lang="en-US">
              <a:solidFill>
                <a:prstClr val="black">
                  <a:tint val="75000"/>
                </a:prstClr>
              </a:solidFill>
            </a:endParaRPr>
          </a:p>
        </p:txBody>
      </p:sp>
    </p:spTree>
    <p:extLst>
      <p:ext uri="{BB962C8B-B14F-4D97-AF65-F5344CB8AC3E}">
        <p14:creationId xmlns:p14="http://schemas.microsoft.com/office/powerpoint/2010/main" val="3945036936"/>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fade">
                                      <p:cBhvr>
                                        <p:cTn id="48" dur="1000"/>
                                        <p:tgtEl>
                                          <p:spTgt spid="3">
                                            <p:txEl>
                                              <p:pRg st="7" end="7"/>
                                            </p:txEl>
                                          </p:spTgt>
                                        </p:tgtEl>
                                      </p:cBhvr>
                                    </p:animEffect>
                                    <p:anim calcmode="lin" valueType="num">
                                      <p:cBhvr>
                                        <p:cTn id="4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Effect transition="in" filter="fade">
                                      <p:cBhvr>
                                        <p:cTn id="55" dur="1000"/>
                                        <p:tgtEl>
                                          <p:spTgt spid="3">
                                            <p:txEl>
                                              <p:pRg st="8" end="8"/>
                                            </p:txEl>
                                          </p:spTgt>
                                        </p:tgtEl>
                                      </p:cBhvr>
                                    </p:animEffect>
                                    <p:anim calcmode="lin" valueType="num">
                                      <p:cBhvr>
                                        <p:cTn id="5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3">
                                            <p:txEl>
                                              <p:pRg st="9" end="9"/>
                                            </p:txEl>
                                          </p:spTgt>
                                        </p:tgtEl>
                                        <p:attrNameLst>
                                          <p:attrName>style.visibility</p:attrName>
                                        </p:attrNameLst>
                                      </p:cBhvr>
                                      <p:to>
                                        <p:strVal val="visible"/>
                                      </p:to>
                                    </p:set>
                                    <p:animEffect transition="in" filter="fade">
                                      <p:cBhvr>
                                        <p:cTn id="60" dur="1000"/>
                                        <p:tgtEl>
                                          <p:spTgt spid="3">
                                            <p:txEl>
                                              <p:pRg st="9" end="9"/>
                                            </p:txEl>
                                          </p:spTgt>
                                        </p:tgtEl>
                                      </p:cBhvr>
                                    </p:animEffect>
                                    <p:anim calcmode="lin" valueType="num">
                                      <p:cBhvr>
                                        <p:cTn id="6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0" y="252549"/>
            <a:ext cx="12193249" cy="6605451"/>
          </a:xfrm>
        </p:spPr>
        <p:txBody>
          <a:bodyPr>
            <a:normAutofit/>
          </a:bodyPr>
          <a:lstStyle/>
          <a:p>
            <a:pPr>
              <a:buFont typeface="Wingdings" panose="05000000000000000000" pitchFamily="2" charset="2"/>
              <a:buChar char="q"/>
            </a:pPr>
            <a:r>
              <a:rPr lang="en-US" dirty="0"/>
              <a:t> </a:t>
            </a:r>
            <a:r>
              <a:rPr lang="zh-CN" altLang="en-US" dirty="0"/>
              <a:t>我们只负责上帝交托给我们的那一份</a:t>
            </a:r>
            <a:r>
              <a:rPr lang="en-US" altLang="zh-CN" dirty="0"/>
              <a:t>, </a:t>
            </a:r>
            <a:r>
              <a:rPr lang="zh-CN" altLang="en-US" dirty="0"/>
              <a:t>不对其他任何人的部份負責。 </a:t>
            </a:r>
            <a:endParaRPr lang="en-US" altLang="zh-CN" dirty="0"/>
          </a:p>
          <a:p>
            <a:pPr marL="0" indent="0">
              <a:buNone/>
            </a:pPr>
            <a:r>
              <a:rPr lang="en-US" altLang="zh-CN" dirty="0"/>
              <a:t>      </a:t>
            </a:r>
            <a:r>
              <a:rPr lang="en-US" altLang="zh-CN" b="1" dirty="0">
                <a:solidFill>
                  <a:srgbClr val="0070C0"/>
                </a:solidFill>
              </a:rPr>
              <a:t>We Are Only Responsible for Our Share God Entrusted Us, Not Anybody Else’s.</a:t>
            </a:r>
          </a:p>
          <a:p>
            <a:pPr>
              <a:buFont typeface="Wingdings" panose="05000000000000000000" pitchFamily="2" charset="2"/>
              <a:buChar char="q"/>
            </a:pPr>
            <a:endParaRPr lang="en-US" sz="900" dirty="0"/>
          </a:p>
          <a:p>
            <a:pPr>
              <a:buFont typeface="Wingdings" panose="05000000000000000000" pitchFamily="2" charset="2"/>
              <a:buChar char="q"/>
            </a:pPr>
            <a:r>
              <a:rPr lang="zh-CN" altLang="en-US" dirty="0"/>
              <a:t> 我们 </a:t>
            </a:r>
            <a:r>
              <a:rPr lang="en-US" altLang="zh-CN" dirty="0"/>
              <a:t>“</a:t>
            </a:r>
            <a:r>
              <a:rPr lang="zh-CN" altLang="en-US" dirty="0"/>
              <a:t>拥有</a:t>
            </a:r>
            <a:r>
              <a:rPr lang="en-US" altLang="zh-CN" dirty="0"/>
              <a:t>” </a:t>
            </a:r>
            <a:r>
              <a:rPr lang="zh-CN" altLang="en-US" dirty="0"/>
              <a:t>的其实是上帝的</a:t>
            </a:r>
            <a:r>
              <a:rPr lang="en-US" altLang="zh-CN" dirty="0"/>
              <a:t>, </a:t>
            </a:r>
            <a:r>
              <a:rPr lang="zh-CN" altLang="en-US" dirty="0"/>
              <a:t>不要 </a:t>
            </a:r>
            <a:r>
              <a:rPr lang="en-US" altLang="zh-CN" dirty="0"/>
              <a:t>“</a:t>
            </a:r>
            <a:r>
              <a:rPr lang="zh-CN" altLang="en-US" dirty="0"/>
              <a:t>窃取</a:t>
            </a:r>
            <a:r>
              <a:rPr lang="en-US" altLang="zh-CN" dirty="0"/>
              <a:t>” </a:t>
            </a:r>
            <a:r>
              <a:rPr lang="zh-CN" altLang="en-US" dirty="0"/>
              <a:t>他的产业。</a:t>
            </a:r>
            <a:endParaRPr lang="en-US" altLang="zh-CN" dirty="0"/>
          </a:p>
          <a:p>
            <a:pPr marL="0" indent="0">
              <a:buNone/>
            </a:pPr>
            <a:r>
              <a:rPr lang="en-US" dirty="0"/>
              <a:t>     </a:t>
            </a:r>
            <a:r>
              <a:rPr lang="en-US" b="1" dirty="0">
                <a:solidFill>
                  <a:srgbClr val="0070C0"/>
                </a:solidFill>
              </a:rPr>
              <a:t>What We “Have” is Actually God’s, Do Not “Steal” His Property.</a:t>
            </a:r>
          </a:p>
          <a:p>
            <a:pPr>
              <a:buFont typeface="Wingdings" panose="05000000000000000000" pitchFamily="2" charset="2"/>
              <a:buChar char="q"/>
            </a:pPr>
            <a:endParaRPr lang="en-US" sz="900" dirty="0"/>
          </a:p>
          <a:p>
            <a:pPr>
              <a:buFont typeface="Wingdings" panose="05000000000000000000" pitchFamily="2" charset="2"/>
              <a:buChar char="q"/>
            </a:pPr>
            <a:r>
              <a:rPr lang="zh-CN" altLang="en-US" dirty="0"/>
              <a:t> 无论我们赚的是多少</a:t>
            </a:r>
            <a:r>
              <a:rPr lang="en-US" altLang="zh-CN" dirty="0"/>
              <a:t>, </a:t>
            </a:r>
            <a:r>
              <a:rPr lang="zh-CN" altLang="en-US" dirty="0"/>
              <a:t>奖励都是一样的</a:t>
            </a:r>
            <a:r>
              <a:rPr lang="en-US" altLang="zh-CN" dirty="0"/>
              <a:t>: </a:t>
            </a:r>
            <a:r>
              <a:rPr lang="zh-CN" altLang="en-US" dirty="0"/>
              <a:t>主人的快樂。</a:t>
            </a:r>
            <a:endParaRPr lang="en-US" altLang="zh-CN" dirty="0"/>
          </a:p>
          <a:p>
            <a:pPr marL="0" indent="0">
              <a:buNone/>
            </a:pPr>
            <a:r>
              <a:rPr lang="en-US" dirty="0"/>
              <a:t>     </a:t>
            </a:r>
            <a:r>
              <a:rPr lang="en-US" b="1" dirty="0">
                <a:solidFill>
                  <a:srgbClr val="0070C0"/>
                </a:solidFill>
              </a:rPr>
              <a:t>Regardless What We Earn, the Reward is the Same: Joy of the Master.</a:t>
            </a:r>
          </a:p>
          <a:p>
            <a:pPr>
              <a:buFont typeface="Wingdings" panose="05000000000000000000" pitchFamily="2" charset="2"/>
              <a:buChar char="q"/>
            </a:pPr>
            <a:endParaRPr lang="en-US" sz="900" dirty="0"/>
          </a:p>
          <a:p>
            <a:pPr>
              <a:buFont typeface="Wingdings" panose="05000000000000000000" pitchFamily="2" charset="2"/>
              <a:buChar char="q"/>
            </a:pPr>
            <a:r>
              <a:rPr lang="zh-CN" altLang="en-US" dirty="0"/>
              <a:t> </a:t>
            </a:r>
            <a:r>
              <a:rPr lang="zh-CN" altLang="en-US" b="1" dirty="0"/>
              <a:t>实际</a:t>
            </a:r>
            <a:r>
              <a:rPr lang="zh-CN" altLang="en-US" sz="3000" b="1" dirty="0"/>
              <a:t>应用</a:t>
            </a:r>
            <a:r>
              <a:rPr lang="en-US" altLang="zh-CN" sz="3000" b="1" dirty="0"/>
              <a:t>: </a:t>
            </a:r>
            <a:r>
              <a:rPr lang="zh-CN" altLang="en-US" sz="3000" b="1" dirty="0"/>
              <a:t>上帝托負给我的是什么？   我的身份是什么？</a:t>
            </a:r>
            <a:endParaRPr lang="en-US" altLang="zh-CN" sz="1900" b="1" dirty="0"/>
          </a:p>
          <a:p>
            <a:pPr marL="0" indent="0">
              <a:buNone/>
            </a:pPr>
            <a:r>
              <a:rPr lang="en-US" sz="2600" b="1" dirty="0"/>
              <a:t>    </a:t>
            </a:r>
            <a:r>
              <a:rPr lang="en-US" sz="3000" b="1" dirty="0">
                <a:solidFill>
                  <a:srgbClr val="0070C0"/>
                </a:solidFill>
              </a:rPr>
              <a:t>Application: What Has God Entrusted Me? What is My Current Status?</a:t>
            </a:r>
          </a:p>
          <a:p>
            <a:pPr>
              <a:buFont typeface="Wingdings" panose="05000000000000000000" pitchFamily="2" charset="2"/>
              <a:buChar char="q"/>
            </a:pPr>
            <a:endParaRPr lang="en-US" sz="800" dirty="0"/>
          </a:p>
          <a:p>
            <a:pPr lvl="1">
              <a:buFont typeface="Wingdings" panose="05000000000000000000" pitchFamily="2" charset="2"/>
              <a:buChar char="Ø"/>
            </a:pPr>
            <a:r>
              <a:rPr lang="zh-CN" altLang="en-US" sz="2600" b="1" dirty="0"/>
              <a:t> </a:t>
            </a:r>
            <a:r>
              <a:rPr lang="zh-CN" altLang="en-US" sz="3000" b="1" dirty="0">
                <a:solidFill>
                  <a:srgbClr val="D60093"/>
                </a:solidFill>
              </a:rPr>
              <a:t>尽我所能</a:t>
            </a:r>
            <a:r>
              <a:rPr lang="en-US" altLang="zh-CN" sz="3000" b="1" dirty="0">
                <a:solidFill>
                  <a:srgbClr val="D60093"/>
                </a:solidFill>
              </a:rPr>
              <a:t>, </a:t>
            </a:r>
            <a:r>
              <a:rPr lang="zh-CN" altLang="en-US" sz="3000" b="1" dirty="0">
                <a:solidFill>
                  <a:srgbClr val="D60093"/>
                </a:solidFill>
              </a:rPr>
              <a:t>完成我份内的百分之百。 </a:t>
            </a:r>
            <a:endParaRPr lang="en-US" altLang="zh-CN" sz="2600" b="1" dirty="0">
              <a:solidFill>
                <a:srgbClr val="D60093"/>
              </a:solidFill>
            </a:endParaRPr>
          </a:p>
          <a:p>
            <a:pPr marL="457200" lvl="1" indent="0">
              <a:buNone/>
            </a:pPr>
            <a:r>
              <a:rPr lang="en-US" altLang="zh-CN" sz="2600" b="1" dirty="0"/>
              <a:t>   </a:t>
            </a:r>
            <a:r>
              <a:rPr lang="zh-CN" altLang="en-US" sz="2600" b="1" dirty="0"/>
              <a:t> </a:t>
            </a:r>
            <a:r>
              <a:rPr lang="en-US" sz="3000" b="1" dirty="0">
                <a:solidFill>
                  <a:srgbClr val="FF0000"/>
                </a:solidFill>
              </a:rPr>
              <a:t>Do the Best I Can, Fulfill My Share 100%.</a:t>
            </a:r>
          </a:p>
          <a:p>
            <a:pPr>
              <a:buFont typeface="Wingdings" panose="05000000000000000000" pitchFamily="2" charset="2"/>
              <a:buChar char="q"/>
            </a:pPr>
            <a:endParaRPr lang="en-US" sz="2600" dirty="0"/>
          </a:p>
          <a:p>
            <a:pPr>
              <a:buFont typeface="Wingdings" panose="05000000000000000000" pitchFamily="2" charset="2"/>
              <a:buChar char="q"/>
            </a:pPr>
            <a:endParaRPr lang="en-US" dirty="0"/>
          </a:p>
        </p:txBody>
      </p:sp>
      <p:sp>
        <p:nvSpPr>
          <p:cNvPr id="4" name="Date Placeholder 3"/>
          <p:cNvSpPr>
            <a:spLocks noGrp="1"/>
          </p:cNvSpPr>
          <p:nvPr>
            <p:ph type="dt" sz="half" idx="10"/>
          </p:nvPr>
        </p:nvSpPr>
        <p:spPr/>
        <p:txBody>
          <a:bodyPr/>
          <a:lstStyle/>
          <a:p>
            <a:r>
              <a:rPr lang="en-US"/>
              <a:t>2019 3 10</a:t>
            </a:r>
          </a:p>
        </p:txBody>
      </p:sp>
      <p:sp>
        <p:nvSpPr>
          <p:cNvPr id="5" name="Footer Placeholder 4"/>
          <p:cNvSpPr>
            <a:spLocks noGrp="1"/>
          </p:cNvSpPr>
          <p:nvPr>
            <p:ph type="ftr" sz="quarter" idx="11"/>
          </p:nvPr>
        </p:nvSpPr>
        <p:spPr/>
        <p:txBody>
          <a:bodyPr/>
          <a:lstStyle/>
          <a:p>
            <a:r>
              <a:rPr lang="en-US" dirty="0"/>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2</a:t>
            </a:fld>
            <a:endParaRPr lang="en-US"/>
          </a:p>
        </p:txBody>
      </p:sp>
    </p:spTree>
    <p:extLst>
      <p:ext uri="{BB962C8B-B14F-4D97-AF65-F5344CB8AC3E}">
        <p14:creationId xmlns:p14="http://schemas.microsoft.com/office/powerpoint/2010/main" val="19627361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anim calcmode="lin" valueType="num">
                                      <p:cBhvr>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fade">
                                      <p:cBhvr>
                                        <p:cTn id="19" dur="1000"/>
                                        <p:tgtEl>
                                          <p:spTgt spid="3">
                                            <p:txEl>
                                              <p:pRg st="6" end="6"/>
                                            </p:txEl>
                                          </p:spTgt>
                                        </p:tgtEl>
                                      </p:cBhvr>
                                    </p:animEffect>
                                    <p:anim calcmode="lin" valueType="num">
                                      <p:cBhvr>
                                        <p:cTn id="2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fade">
                                      <p:cBhvr>
                                        <p:cTn id="24" dur="1000"/>
                                        <p:tgtEl>
                                          <p:spTgt spid="3">
                                            <p:txEl>
                                              <p:pRg st="7" end="7"/>
                                            </p:txEl>
                                          </p:spTgt>
                                        </p:tgtEl>
                                      </p:cBhvr>
                                    </p:animEffect>
                                    <p:anim calcmode="lin" valueType="num">
                                      <p:cBhvr>
                                        <p:cTn id="2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Effect transition="in" filter="fade">
                                      <p:cBhvr>
                                        <p:cTn id="31" dur="1000"/>
                                        <p:tgtEl>
                                          <p:spTgt spid="3">
                                            <p:txEl>
                                              <p:pRg st="9" end="9"/>
                                            </p:txEl>
                                          </p:spTgt>
                                        </p:tgtEl>
                                      </p:cBhvr>
                                    </p:animEffect>
                                    <p:anim calcmode="lin" valueType="num">
                                      <p:cBhvr>
                                        <p:cTn id="32"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9" end="9"/>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10" end="10"/>
                                            </p:txEl>
                                          </p:spTgt>
                                        </p:tgtEl>
                                        <p:attrNameLst>
                                          <p:attrName>style.visibility</p:attrName>
                                        </p:attrNameLst>
                                      </p:cBhvr>
                                      <p:to>
                                        <p:strVal val="visible"/>
                                      </p:to>
                                    </p:set>
                                    <p:animEffect transition="in" filter="fade">
                                      <p:cBhvr>
                                        <p:cTn id="36" dur="1000"/>
                                        <p:tgtEl>
                                          <p:spTgt spid="3">
                                            <p:txEl>
                                              <p:pRg st="10" end="10"/>
                                            </p:txEl>
                                          </p:spTgt>
                                        </p:tgtEl>
                                      </p:cBhvr>
                                    </p:animEffect>
                                    <p:anim calcmode="lin" valueType="num">
                                      <p:cBhvr>
                                        <p:cTn id="37"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animEffect transition="in" filter="fade">
                                      <p:cBhvr>
                                        <p:cTn id="43" dur="1000"/>
                                        <p:tgtEl>
                                          <p:spTgt spid="3">
                                            <p:txEl>
                                              <p:pRg st="12" end="12"/>
                                            </p:txEl>
                                          </p:spTgt>
                                        </p:tgtEl>
                                      </p:cBhvr>
                                    </p:animEffect>
                                    <p:anim calcmode="lin" valueType="num">
                                      <p:cBhvr>
                                        <p:cTn id="44"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12" end="12"/>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
                                            <p:txEl>
                                              <p:pRg st="13" end="13"/>
                                            </p:txEl>
                                          </p:spTgt>
                                        </p:tgtEl>
                                        <p:attrNameLst>
                                          <p:attrName>style.visibility</p:attrName>
                                        </p:attrNameLst>
                                      </p:cBhvr>
                                      <p:to>
                                        <p:strVal val="visible"/>
                                      </p:to>
                                    </p:set>
                                    <p:animEffect transition="in" filter="fade">
                                      <p:cBhvr>
                                        <p:cTn id="48" dur="1000"/>
                                        <p:tgtEl>
                                          <p:spTgt spid="3">
                                            <p:txEl>
                                              <p:pRg st="13" end="13"/>
                                            </p:txEl>
                                          </p:spTgt>
                                        </p:tgtEl>
                                      </p:cBhvr>
                                    </p:animEffect>
                                    <p:anim calcmode="lin" valueType="num">
                                      <p:cBhvr>
                                        <p:cTn id="49"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9849"/>
            <a:ext cx="10515600" cy="1325563"/>
          </a:xfrm>
        </p:spPr>
        <p:txBody>
          <a:bodyPr>
            <a:normAutofit/>
          </a:bodyPr>
          <a:lstStyle/>
          <a:p>
            <a:pPr algn="ctr"/>
            <a:r>
              <a:rPr lang="zh-CN" altLang="en-US" sz="8000" b="1" dirty="0">
                <a:solidFill>
                  <a:prstClr val="black"/>
                </a:solidFill>
                <a:latin typeface="STKaiti" panose="02010600040101010101" pitchFamily="2" charset="-122"/>
                <a:ea typeface="STKaiti" panose="02010600040101010101" pitchFamily="2" charset="-122"/>
              </a:rPr>
              <a:t>问责</a:t>
            </a:r>
            <a:r>
              <a:rPr lang="en-US" altLang="zh-CN" sz="8000" dirty="0">
                <a:solidFill>
                  <a:srgbClr val="0070C0"/>
                </a:solidFill>
                <a:latin typeface="Arial Rounded MT Bold" panose="020F0704030504030204" pitchFamily="34" charset="0"/>
              </a:rPr>
              <a:t>   </a:t>
            </a:r>
            <a:r>
              <a:rPr lang="en-US" sz="7200" dirty="0">
                <a:solidFill>
                  <a:srgbClr val="0070C0"/>
                </a:solidFill>
                <a:latin typeface="Arial Rounded MT Bold" panose="020F0704030504030204" pitchFamily="34" charset="0"/>
              </a:rPr>
              <a:t>Accountability</a:t>
            </a:r>
            <a:endParaRPr lang="en-US" sz="5400" dirty="0"/>
          </a:p>
        </p:txBody>
      </p:sp>
      <p:sp>
        <p:nvSpPr>
          <p:cNvPr id="3" name="Content Placeholder 2"/>
          <p:cNvSpPr>
            <a:spLocks noGrp="1"/>
          </p:cNvSpPr>
          <p:nvPr>
            <p:ph idx="1"/>
          </p:nvPr>
        </p:nvSpPr>
        <p:spPr>
          <a:xfrm>
            <a:off x="396815" y="2113471"/>
            <a:ext cx="11395494" cy="4477110"/>
          </a:xfrm>
        </p:spPr>
        <p:txBody>
          <a:bodyPr>
            <a:normAutofit fontScale="85000" lnSpcReduction="20000"/>
          </a:bodyPr>
          <a:lstStyle/>
          <a:p>
            <a:pPr marL="0" indent="0">
              <a:lnSpc>
                <a:spcPct val="120000"/>
              </a:lnSpc>
              <a:buNone/>
            </a:pPr>
            <a:r>
              <a:rPr lang="zh-TW" altLang="en-US" sz="4400" dirty="0"/>
              <a:t>然而我們曉得，凡律法所說的，都是對在律法之下的人說的，好讓每一個人都沒有話可講，</a:t>
            </a:r>
            <a:r>
              <a:rPr lang="zh-TW" altLang="en-US" sz="4400" b="1" dirty="0">
                <a:solidFill>
                  <a:srgbClr val="C00000"/>
                </a:solidFill>
              </a:rPr>
              <a:t>使全世界的人都伏在　神的審判之下</a:t>
            </a:r>
            <a:r>
              <a:rPr lang="zh-TW" altLang="en-US" sz="4400" dirty="0"/>
              <a:t>。</a:t>
            </a:r>
            <a:endParaRPr lang="en-US" altLang="zh-TW" sz="4400" dirty="0"/>
          </a:p>
          <a:p>
            <a:pPr marL="0" indent="0">
              <a:lnSpc>
                <a:spcPct val="100000"/>
              </a:lnSpc>
              <a:buNone/>
            </a:pPr>
            <a:endParaRPr lang="en-US" altLang="zh-TW" sz="1200" dirty="0"/>
          </a:p>
          <a:p>
            <a:pPr marL="0" indent="0">
              <a:buNone/>
            </a:pPr>
            <a:r>
              <a:rPr lang="en-US" sz="4700" dirty="0">
                <a:solidFill>
                  <a:srgbClr val="0070C0"/>
                </a:solidFill>
              </a:rPr>
              <a:t>Now we know that whatever the law says, it says to those who are under the law, so that every mouth may be silenced and the </a:t>
            </a:r>
            <a:r>
              <a:rPr lang="en-US" sz="4700" b="1" dirty="0">
                <a:solidFill>
                  <a:srgbClr val="FF0000"/>
                </a:solidFill>
              </a:rPr>
              <a:t>whole world may be held accountable to God.</a:t>
            </a:r>
          </a:p>
          <a:p>
            <a:pPr marL="0" indent="0" algn="r">
              <a:buNone/>
            </a:pPr>
            <a:r>
              <a:rPr lang="zh-CN" altLang="en-US" dirty="0"/>
              <a:t>羅馬書 </a:t>
            </a:r>
            <a:r>
              <a:rPr lang="en-US" dirty="0"/>
              <a:t>Romans 3:19 NET</a:t>
            </a: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3</a:t>
            </a:fld>
            <a:endParaRPr lang="en-US">
              <a:solidFill>
                <a:prstClr val="black">
                  <a:tint val="75000"/>
                </a:prstClr>
              </a:solidFill>
            </a:endParaRPr>
          </a:p>
        </p:txBody>
      </p:sp>
    </p:spTree>
    <p:extLst>
      <p:ext uri="{BB962C8B-B14F-4D97-AF65-F5344CB8AC3E}">
        <p14:creationId xmlns:p14="http://schemas.microsoft.com/office/powerpoint/2010/main" val="1455184978"/>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9849"/>
            <a:ext cx="10515600" cy="1325563"/>
          </a:xfrm>
        </p:spPr>
        <p:txBody>
          <a:bodyPr>
            <a:normAutofit/>
          </a:bodyPr>
          <a:lstStyle/>
          <a:p>
            <a:pPr algn="ctr"/>
            <a:r>
              <a:rPr lang="zh-CN" altLang="en-US" sz="8000" b="1" dirty="0">
                <a:solidFill>
                  <a:prstClr val="black"/>
                </a:solidFill>
                <a:latin typeface="STKaiti" panose="02010600040101010101" pitchFamily="2" charset="-122"/>
                <a:ea typeface="STKaiti" panose="02010600040101010101" pitchFamily="2" charset="-122"/>
              </a:rPr>
              <a:t>问责</a:t>
            </a:r>
            <a:r>
              <a:rPr lang="en-US" altLang="zh-CN" sz="8000" dirty="0">
                <a:solidFill>
                  <a:srgbClr val="0070C0"/>
                </a:solidFill>
                <a:latin typeface="Arial Rounded MT Bold" panose="020F0704030504030204" pitchFamily="34" charset="0"/>
              </a:rPr>
              <a:t>   </a:t>
            </a:r>
            <a:r>
              <a:rPr lang="en-US" sz="7200" dirty="0">
                <a:solidFill>
                  <a:srgbClr val="0070C0"/>
                </a:solidFill>
                <a:latin typeface="Arial Rounded MT Bold" panose="020F0704030504030204" pitchFamily="34" charset="0"/>
              </a:rPr>
              <a:t>Accountability</a:t>
            </a:r>
            <a:endParaRPr lang="en-US" sz="5400" dirty="0"/>
          </a:p>
        </p:txBody>
      </p:sp>
      <p:sp>
        <p:nvSpPr>
          <p:cNvPr id="3" name="Content Placeholder 2"/>
          <p:cNvSpPr>
            <a:spLocks noGrp="1"/>
          </p:cNvSpPr>
          <p:nvPr>
            <p:ph idx="1"/>
          </p:nvPr>
        </p:nvSpPr>
        <p:spPr>
          <a:xfrm>
            <a:off x="396815" y="2113471"/>
            <a:ext cx="11395494" cy="4477110"/>
          </a:xfrm>
        </p:spPr>
        <p:txBody>
          <a:bodyPr>
            <a:normAutofit fontScale="85000" lnSpcReduction="20000"/>
          </a:bodyPr>
          <a:lstStyle/>
          <a:p>
            <a:pPr marL="0" indent="0">
              <a:lnSpc>
                <a:spcPct val="120000"/>
              </a:lnSpc>
              <a:buNone/>
            </a:pPr>
            <a:r>
              <a:rPr lang="zh-TW" altLang="en-US" sz="4400" dirty="0"/>
              <a:t>然而我們曉得，凡律法所說的，都是對在律法之下的人說的，好讓</a:t>
            </a:r>
            <a:r>
              <a:rPr lang="zh-TW" altLang="en-US" sz="4400" b="1" dirty="0">
                <a:solidFill>
                  <a:srgbClr val="C00000"/>
                </a:solidFill>
              </a:rPr>
              <a:t>每一個人都沒有話可講</a:t>
            </a:r>
            <a:r>
              <a:rPr lang="zh-TW" altLang="en-US" sz="4400" dirty="0"/>
              <a:t>，使全世界的人都伏在　神的審判之下。</a:t>
            </a:r>
            <a:endParaRPr lang="en-US" altLang="zh-TW" sz="4400" dirty="0"/>
          </a:p>
          <a:p>
            <a:pPr marL="0" indent="0">
              <a:lnSpc>
                <a:spcPct val="100000"/>
              </a:lnSpc>
              <a:buNone/>
            </a:pPr>
            <a:endParaRPr lang="en-US" altLang="zh-TW" sz="1200" dirty="0"/>
          </a:p>
          <a:p>
            <a:pPr marL="0" indent="0">
              <a:buNone/>
            </a:pPr>
            <a:r>
              <a:rPr lang="en-US" sz="4700" dirty="0">
                <a:solidFill>
                  <a:srgbClr val="0070C0"/>
                </a:solidFill>
              </a:rPr>
              <a:t>Now we know that whatever the law says, it says to those who are under the law, so that </a:t>
            </a:r>
            <a:r>
              <a:rPr lang="en-US" sz="4700" b="1" dirty="0">
                <a:solidFill>
                  <a:srgbClr val="FF0000"/>
                </a:solidFill>
              </a:rPr>
              <a:t>every mouth may be silenced </a:t>
            </a:r>
            <a:r>
              <a:rPr lang="en-US" sz="4700" dirty="0">
                <a:solidFill>
                  <a:srgbClr val="0070C0"/>
                </a:solidFill>
              </a:rPr>
              <a:t>and the whole world may be held accountable to God.</a:t>
            </a:r>
          </a:p>
          <a:p>
            <a:pPr marL="0" indent="0" algn="r">
              <a:buNone/>
            </a:pPr>
            <a:r>
              <a:rPr lang="zh-CN" altLang="en-US" dirty="0"/>
              <a:t>羅馬書 </a:t>
            </a:r>
            <a:r>
              <a:rPr lang="en-US" dirty="0"/>
              <a:t>Romans 3:19 NET</a:t>
            </a: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4</a:t>
            </a:fld>
            <a:endParaRPr lang="en-US">
              <a:solidFill>
                <a:prstClr val="black">
                  <a:tint val="75000"/>
                </a:prstClr>
              </a:solidFill>
            </a:endParaRPr>
          </a:p>
        </p:txBody>
      </p:sp>
    </p:spTree>
    <p:extLst>
      <p:ext uri="{BB962C8B-B14F-4D97-AF65-F5344CB8AC3E}">
        <p14:creationId xmlns:p14="http://schemas.microsoft.com/office/powerpoint/2010/main" val="802734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a:bodyPr>
          <a:lstStyle/>
          <a:p>
            <a:pPr marL="0" indent="0">
              <a:buNone/>
            </a:pPr>
            <a:r>
              <a:rPr lang="en-US" sz="2200" i="1" dirty="0"/>
              <a:t>For you yourselves know, brothers and sisters, about our coming to you– it has not proven to be purposeless. But although we suffered earlier and were mistreated in Philippi, as you know, we had the courage in our God to declare to you the gospel of God in spite of much opposition. For the appeal we make does not come from error or impurity or with deceit, but just as we have been approved by God to be entrusted with the gospel, so we declare it, not to please people but God, who examines our hearts. For we never appeared with flattering speech, as you know, nor with a pretext for greed– God is our witness– nor to seek glory from people, either from you or from others, although we could have imposed our weight as apostles of Christ; instead we became little children among you. Like a nursing mother caring for her own children, with such affection for you we were happy to share with you not only the gospel of God but also our own lives, because you had become dear to us. For you recall, brothers and sisters, our toil and drudgery: By working night and day so as not to impose a burden on any of you, we preached to you the gospel of God. You are witnesses, and so is God, as to how holy and righteous and blameless our conduct was toward you who believe. As you know, we treated each one of you as a father treats his own children, exhorting and encouraging you and insisting that you live in a way worthy of God who calls you to his own kingdom and his glory. And so we too constantly thank God that when you received God's message that you heard from us, you accepted it not as a human message, but as it truly is, God's message, which is at work among you who believe. For you became imitators, brothers and sisters, of God's churches in Christ Jesus that are in Judea, because you too suffered the same things from your own countrymen as they in fact did from the Jews, who killed both the Lord Jesus and the prophets and persecuted us severely. They are displeasing to God and are opposed to all people, because they hinder us from speaking to the Gentiles so that they may be saved. Thus they constantly fill up their measure of sins, but wrath has come upon them completely. But when we were separated from you, brothers and sisters, for a short time (in presence, not in affection) we became all the more fervent in our great desire to see you in person. For we wanted to come to you (I, Paul, in fact tried again and again) but Satan thwarted us. For who is our hope or joy or crown to boast of before our Lord Jesus at his coming? Is it not of course you? For you are our glory and joy! </a:t>
            </a:r>
          </a:p>
          <a:p>
            <a:pPr marL="0" indent="0" algn="r">
              <a:buNone/>
            </a:pPr>
            <a:r>
              <a:rPr lang="en-US" sz="1900" i="1" dirty="0"/>
              <a:t>1 Thessalonians 2:1-20 NET </a:t>
            </a: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5</a:t>
            </a:fld>
            <a:endParaRPr lang="en-US" dirty="0">
              <a:solidFill>
                <a:prstClr val="black">
                  <a:tint val="75000"/>
                </a:prstClr>
              </a:solidFill>
            </a:endParaRPr>
          </a:p>
        </p:txBody>
      </p:sp>
    </p:spTree>
    <p:extLst>
      <p:ext uri="{BB962C8B-B14F-4D97-AF65-F5344CB8AC3E}">
        <p14:creationId xmlns:p14="http://schemas.microsoft.com/office/powerpoint/2010/main" val="1249102067"/>
      </p:ext>
    </p:extLst>
  </p:cSld>
  <p:clrMapOvr>
    <a:masterClrMapping/>
  </p:clrMapOvr>
  <p:transition spd="slow">
    <p:push dir="d"/>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0">
              <a:schemeClr val="accent1">
                <a:lumMod val="45000"/>
                <a:lumOff val="55000"/>
              </a:schemeClr>
            </a:gs>
            <a:gs pos="29000">
              <a:schemeClr val="accent1">
                <a:lumMod val="45000"/>
                <a:lumOff val="55000"/>
              </a:schemeClr>
            </a:gs>
            <a:gs pos="58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77500" lnSpcReduction="20000"/>
          </a:bodyPr>
          <a:lstStyle/>
          <a:p>
            <a:pPr marL="0" indent="0">
              <a:lnSpc>
                <a:spcPct val="120000"/>
              </a:lnSpc>
              <a:buNone/>
            </a:pPr>
            <a:r>
              <a:rPr lang="zh-TW" altLang="en-US" dirty="0"/>
              <a:t>弟兄们，你们自己原晓得我们进到你们那里，并不是徒然的。 我们从前在腓立比被害受辱，这是你们知道的。然而还是靠我们的神放开胆量，在大争战中把神的福音传给你们。 我们的劝勉，不是出于错误，不是出于污秽，也不是用诡诈。 但神既然验中了我们，把福音托付我们，我们就照样讲，不是要讨人喜欢，乃是要讨那察验我们心的神喜欢。 因为我们从来没有用过谄媚的话，这是你们知道的。也没有藏着贪心，这是神可以作见证的。 我们作基督的使徒，虽然可以叫人尊重，却没有向你们或向别人求荣耀，只在你们中间存心温柔，如同母亲乳养自己的孩子。我们既是这样爱你们，不但愿意将神的福音给你们，连自己的性命也愿意给你们，因你们是我们所疼爱的。弟兄們、你們記念我們的辛苦勞碌、晝夜作工、傳　神的福音給你們、免得叫你們一人受累。我們向你們信主的人、是何等聖潔、公義、無可指摘、有你們作見證、也有　神作見證。你們也曉得我們怎樣勸勉你們、安慰你們、囑咐你們各人、好像父親待自己的兒女一樣． 要叫你們行事對得起那召你們進他國得他榮耀的　神。 為此、我們也不住的感謝　神、因你們聽見我們所傳　神的道、就領受了、不以為是人的道、乃以為是　神的道．這道實在是　神的、並且運行在你們信主的人心中。 弟兄們、你們曾效法猶太中、在基督耶穌裡　神的各教會．因為你們也受了本地人的苦害、像他們受了猶太人的苦害一樣。 這猶太人殺了主耶穌和先知、又把我們趕出去．他們不得　神的喜悅、且與眾人為敵．不許我們傳道給外邦人使外邦人得救、常常充滿自己的罪惡．　神的忿怒臨在他們身上已經到了極處。弟兄們、我們暫時與你們離別、是面目離別、心裡卻不離別、我們極力的想法子、很願意見你們的面． 所以我們有意到你們那裡、我保羅有一兩次要去、只是撒但阻擋了我們。 我們的盼望和喜樂、並所誇的冠冕、是甚麼呢．豈不是我們主耶穌來的時候你們在他面前站立得住麼。 因為你們就是我們的榮耀、我們的喜樂。</a:t>
            </a:r>
          </a:p>
          <a:p>
            <a:pPr marL="0" indent="0" algn="r">
              <a:buNone/>
            </a:pPr>
            <a:r>
              <a:rPr lang="zh-TW" altLang="en-US" sz="2100" dirty="0"/>
              <a:t>帖 撒 羅 尼 迦 前 書 </a:t>
            </a:r>
            <a:r>
              <a:rPr lang="en-US" altLang="zh-TW" sz="2100" dirty="0"/>
              <a:t>2:1-20 </a:t>
            </a: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dirty="0">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6</a:t>
            </a:fld>
            <a:endParaRPr lang="en-US" dirty="0">
              <a:solidFill>
                <a:prstClr val="black">
                  <a:tint val="75000"/>
                </a:prstClr>
              </a:solidFill>
            </a:endParaRPr>
          </a:p>
        </p:txBody>
      </p:sp>
    </p:spTree>
    <p:extLst>
      <p:ext uri="{BB962C8B-B14F-4D97-AF65-F5344CB8AC3E}">
        <p14:creationId xmlns:p14="http://schemas.microsoft.com/office/powerpoint/2010/main" val="2824184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a:bodyPr>
          <a:lstStyle/>
          <a:p>
            <a:pPr marL="0" indent="0">
              <a:buNone/>
            </a:pPr>
            <a:r>
              <a:rPr lang="en-US" sz="2200" i="1" dirty="0"/>
              <a:t>For you yourselves know, brothers and sisters, about our coming to you– it has not proven to be purposeless. But although we suffered earlier and were mistreated in Philippi, as you know, we had the courage in our God to declare to you the gospel of God in spite of much opposition. For the appeal we make does not come from error or impurity or with deceit, but just as we have been approved by God to be entrusted with the gospel, so we declare it, not to please people but God, who examines our hearts. For we never appeared with flattering speech, as you know, nor with a pretext for greed– God is our witness– nor to seek glory from people, either from you or from others, </a:t>
            </a:r>
            <a:r>
              <a:rPr lang="en-US" sz="2200" i="1" dirty="0">
                <a:solidFill>
                  <a:srgbClr val="FF0000"/>
                </a:solidFill>
              </a:rPr>
              <a:t>although we could have imposed our weight as apostles of Christ; instead we became little children among you. Like </a:t>
            </a:r>
            <a:r>
              <a:rPr lang="en-US" sz="2200" b="1" i="1" u="sng" dirty="0">
                <a:solidFill>
                  <a:srgbClr val="C00000"/>
                </a:solidFill>
              </a:rPr>
              <a:t>a nursing mother</a:t>
            </a:r>
            <a:r>
              <a:rPr lang="en-US" sz="2200" i="1" dirty="0">
                <a:solidFill>
                  <a:srgbClr val="FF0000"/>
                </a:solidFill>
              </a:rPr>
              <a:t> caring for her own children, </a:t>
            </a:r>
            <a:r>
              <a:rPr lang="en-US" sz="2200" i="1" dirty="0"/>
              <a:t>with such affection for you we were happy to share with you not only the gospel of God but also our own lives, because you had become dear to us. For you recall, brothers and sisters, our toil and drudgery: By working night and day so as not to impose a burden on any of you, we preached to you the gospel of God. You are witnesses, and so is God, as to how holy and righteous and blameless our conduct was toward you who believe. As you know, </a:t>
            </a:r>
            <a:r>
              <a:rPr lang="en-US" sz="2200" i="1" dirty="0">
                <a:solidFill>
                  <a:srgbClr val="FF0000"/>
                </a:solidFill>
              </a:rPr>
              <a:t>we treated each one of you </a:t>
            </a:r>
            <a:r>
              <a:rPr lang="en-US" sz="2200" b="1" i="1" u="sng" dirty="0">
                <a:solidFill>
                  <a:srgbClr val="C00000"/>
                </a:solidFill>
              </a:rPr>
              <a:t>as a father </a:t>
            </a:r>
            <a:r>
              <a:rPr lang="en-US" sz="2200" i="1" dirty="0">
                <a:solidFill>
                  <a:srgbClr val="FF0000"/>
                </a:solidFill>
              </a:rPr>
              <a:t>treats his own children, exhorting and encouraging you and insisting that you live in a way worthy of God who calls you to his own kingdom and his glory. </a:t>
            </a:r>
            <a:r>
              <a:rPr lang="en-US" sz="2200" i="1" dirty="0"/>
              <a:t>And so we too constantly thank God that when you received God's message that you heard from us, you accepted it not as a human message, but as it truly is, God's message, which is at work among you who believe. For you became imitators, brothers and sisters, of God's churches in Christ Jesus that are in Judea, because you too suffered the same things from your own countrymen as they in fact did from the Jews, who killed both the Lord Jesus and the prophets and persecuted us severely. They are displeasing to God and are opposed to all people, because they hinder us from speaking to the Gentiles so that they may be saved. Thus they constantly fill up their measure of sins, but wrath has come upon them completely. But when we were separated from you, brothers and sisters, for a short time (in presence, not in affection) we became all the more fervent in our great desire to see you in person. For we wanted to come to you (I, Paul, in fact tried again and again) but Satan thwarted us. </a:t>
            </a:r>
            <a:r>
              <a:rPr lang="en-US" sz="2200" i="1" dirty="0">
                <a:solidFill>
                  <a:srgbClr val="FF0000"/>
                </a:solidFill>
              </a:rPr>
              <a:t>For who is our hope or joy or crown to boast of before our Lord Jesus at his coming? Is it not of course you? </a:t>
            </a:r>
            <a:r>
              <a:rPr lang="en-US" sz="2200" b="1" i="1" u="sng" dirty="0">
                <a:solidFill>
                  <a:srgbClr val="C00000"/>
                </a:solidFill>
              </a:rPr>
              <a:t>For you are our glory and joy! </a:t>
            </a:r>
          </a:p>
          <a:p>
            <a:pPr marL="0" indent="0" algn="r">
              <a:buNone/>
            </a:pPr>
            <a:r>
              <a:rPr lang="en-US" sz="1900" i="1" dirty="0"/>
              <a:t>1 Thessalonians 2:1-20 NET </a:t>
            </a: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7</a:t>
            </a:fld>
            <a:endParaRPr lang="en-US" dirty="0">
              <a:solidFill>
                <a:prstClr val="black">
                  <a:tint val="75000"/>
                </a:prstClr>
              </a:solidFill>
            </a:endParaRPr>
          </a:p>
        </p:txBody>
      </p:sp>
    </p:spTree>
    <p:extLst>
      <p:ext uri="{BB962C8B-B14F-4D97-AF65-F5344CB8AC3E}">
        <p14:creationId xmlns:p14="http://schemas.microsoft.com/office/powerpoint/2010/main" val="4072616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0">
              <a:schemeClr val="accent1">
                <a:lumMod val="45000"/>
                <a:lumOff val="55000"/>
              </a:schemeClr>
            </a:gs>
            <a:gs pos="29000">
              <a:schemeClr val="accent1">
                <a:lumMod val="45000"/>
                <a:lumOff val="55000"/>
              </a:schemeClr>
            </a:gs>
            <a:gs pos="58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77500" lnSpcReduction="20000"/>
          </a:bodyPr>
          <a:lstStyle/>
          <a:p>
            <a:pPr marL="0" indent="0">
              <a:lnSpc>
                <a:spcPct val="120000"/>
              </a:lnSpc>
              <a:buNone/>
            </a:pPr>
            <a:r>
              <a:rPr lang="zh-TW" altLang="en-US" dirty="0"/>
              <a:t>弟兄们，你们自己原晓得我们进到你们那里，并不是徒然的。 我们从前在腓立比被害受辱，这是你们知道的。然而还是靠我们的神放开胆量，在大争战中把神的福音传给你们。 我们的劝勉，不是出于错误，不是出于污秽，也不是用诡诈。 但神既然验中了我们，把福音托付我们，我们就照样讲，不是要讨人喜欢，乃是要讨那察验我们心的神喜欢。 因为我们从来没有用过谄媚的话，这是你们知道的。也没有藏着贪心，这是神可以作见证的。 </a:t>
            </a:r>
            <a:r>
              <a:rPr lang="zh-TW" altLang="en-US" dirty="0">
                <a:solidFill>
                  <a:srgbClr val="FF0000"/>
                </a:solidFill>
              </a:rPr>
              <a:t>我们作基督的使徒，虽然可以叫人尊重，却没有向你们或向别人求荣耀，只在你们中间存心温柔，</a:t>
            </a:r>
            <a:r>
              <a:rPr lang="zh-TW" altLang="en-US" b="1" u="sng" dirty="0">
                <a:solidFill>
                  <a:srgbClr val="C00000"/>
                </a:solidFill>
              </a:rPr>
              <a:t>如同母亲</a:t>
            </a:r>
            <a:r>
              <a:rPr lang="zh-TW" altLang="en-US" dirty="0">
                <a:solidFill>
                  <a:srgbClr val="FF0000"/>
                </a:solidFill>
              </a:rPr>
              <a:t>乳养自己的孩子</a:t>
            </a:r>
            <a:r>
              <a:rPr lang="zh-TW" altLang="en-US" dirty="0"/>
              <a:t>。我们既是这样爱你们，不但愿意将神的福音给你们，连自己的性命也愿意给你们，因你们是我们所疼爱的。弟兄們、你們記念我們的辛苦勞碌、晝夜作工、傳　神的福音給你們、免得叫你們一人受累。我們向你們信主的人、是何等聖潔、公義、無可指摘、有你們作見證、也有　神作見證。你們也曉得我們怎樣勸勉你們、安慰你們、</a:t>
            </a:r>
            <a:r>
              <a:rPr lang="zh-TW" altLang="en-US" dirty="0">
                <a:solidFill>
                  <a:srgbClr val="FF0000"/>
                </a:solidFill>
              </a:rPr>
              <a:t>囑咐你們各人、</a:t>
            </a:r>
            <a:r>
              <a:rPr lang="zh-TW" altLang="en-US" b="1" u="sng" dirty="0">
                <a:solidFill>
                  <a:srgbClr val="C00000"/>
                </a:solidFill>
              </a:rPr>
              <a:t>好像父親</a:t>
            </a:r>
            <a:r>
              <a:rPr lang="zh-TW" altLang="en-US" dirty="0">
                <a:solidFill>
                  <a:srgbClr val="FF0000"/>
                </a:solidFill>
              </a:rPr>
              <a:t>待自己的兒女一樣． 要叫你們行事對得起那召你們進他國得他榮耀的　神。</a:t>
            </a:r>
            <a:r>
              <a:rPr lang="zh-TW" altLang="en-US" dirty="0"/>
              <a:t> 為此、我們也不住的感謝　神、因你們聽見我們所傳　神的道、就領受了、不以為是人的道、乃以為是　神的道．這道實在是　神的、並且運行在你們信主的人心中。 弟兄們、你們曾效法猶太中、在基督耶穌裡　神的各教會．因為你們也受了本地人的苦害、像他們受了猶太人的苦害一樣。 這猶太人殺了主耶穌和先知、又把我們趕出去．他們不得　神的喜悅、且與眾人為敵．不許我們傳道給外邦人使外邦人得救、常常充滿自己的罪惡．　神的忿怒臨在他們身上已經到了極處。弟兄們、我們暫時與你們離別、是面目離別、心裡卻不離別、我們極力的想法子、很願意見你們的面． 所以我們有意到你們那裡、我保羅有一兩次要去、只是撒但阻擋了我們。 </a:t>
            </a:r>
            <a:r>
              <a:rPr lang="zh-TW" altLang="en-US" dirty="0">
                <a:solidFill>
                  <a:srgbClr val="FF0000"/>
                </a:solidFill>
              </a:rPr>
              <a:t>我們的盼望和喜樂、並所誇的冠冕、是甚麼呢．豈不是我們主耶穌來的時候你們在他面前站立得住麼。 </a:t>
            </a:r>
            <a:r>
              <a:rPr lang="zh-TW" altLang="en-US" b="1" u="sng" dirty="0">
                <a:solidFill>
                  <a:srgbClr val="C00000"/>
                </a:solidFill>
              </a:rPr>
              <a:t>因為你們就是我們的榮耀、我們的喜樂</a:t>
            </a:r>
            <a:r>
              <a:rPr lang="zh-TW" altLang="en-US" dirty="0"/>
              <a:t>。</a:t>
            </a:r>
          </a:p>
          <a:p>
            <a:pPr marL="0" indent="0" algn="r">
              <a:buNone/>
            </a:pPr>
            <a:r>
              <a:rPr lang="zh-TW" altLang="en-US" sz="2100" dirty="0"/>
              <a:t>帖 撒 羅 尼 迦 前 書 </a:t>
            </a:r>
            <a:r>
              <a:rPr lang="en-US" altLang="zh-TW" sz="2100" dirty="0"/>
              <a:t>2:1-20 </a:t>
            </a: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dirty="0">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8</a:t>
            </a:fld>
            <a:endParaRPr lang="en-US" dirty="0">
              <a:solidFill>
                <a:prstClr val="black">
                  <a:tint val="75000"/>
                </a:prstClr>
              </a:solidFill>
            </a:endParaRPr>
          </a:p>
        </p:txBody>
      </p:sp>
    </p:spTree>
    <p:extLst>
      <p:ext uri="{BB962C8B-B14F-4D97-AF65-F5344CB8AC3E}">
        <p14:creationId xmlns:p14="http://schemas.microsoft.com/office/powerpoint/2010/main" val="3085165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a:bodyPr>
          <a:lstStyle/>
          <a:p>
            <a:pPr marL="0" indent="0">
              <a:buNone/>
            </a:pPr>
            <a:r>
              <a:rPr lang="en-US" sz="2200" i="1" u="sng" dirty="0">
                <a:solidFill>
                  <a:srgbClr val="FF0000"/>
                </a:solidFill>
              </a:rPr>
              <a:t>For you yourselves know</a:t>
            </a:r>
            <a:r>
              <a:rPr lang="en-US" sz="2200" i="1" dirty="0"/>
              <a:t>, brothers and sisters, about our coming to you– it has not proven to be purposeless. But although we suffered earlier and were mistreated in Philippi, </a:t>
            </a:r>
            <a:r>
              <a:rPr lang="en-US" sz="2200" i="1" u="sng" dirty="0">
                <a:solidFill>
                  <a:srgbClr val="FF0000"/>
                </a:solidFill>
              </a:rPr>
              <a:t>as you know</a:t>
            </a:r>
            <a:r>
              <a:rPr lang="en-US" sz="2200" i="1" dirty="0"/>
              <a:t>, we had the courage in our God to declare to you the gospel of God in spite of much opposition. For the appeal we make does not come from error or impurity or with deceit, but just as we have been approved by God to be entrusted with the gospel, so we declare it, not to please people but God, who examines our hearts. For we never appeared with flattering speech, </a:t>
            </a:r>
            <a:r>
              <a:rPr lang="en-US" sz="2200" i="1" u="sng" dirty="0">
                <a:solidFill>
                  <a:srgbClr val="FF0000"/>
                </a:solidFill>
              </a:rPr>
              <a:t>as you know</a:t>
            </a:r>
            <a:r>
              <a:rPr lang="en-US" sz="2200" i="1" dirty="0"/>
              <a:t>, nor with a pretext for greed– God is our witness– nor to seek glory from people, either from you or from others, although we could have imposed our weight as apostles of Christ; instead we became little children among you. Like a nursing mother caring for her own children, with such affection for you we were happy to share with you not only the gospel of God but also our own lives, because you had become dear to us. </a:t>
            </a:r>
            <a:r>
              <a:rPr lang="en-US" sz="2200" i="1" u="sng" dirty="0">
                <a:solidFill>
                  <a:srgbClr val="FF0000"/>
                </a:solidFill>
              </a:rPr>
              <a:t>For you recall, brothers and sisters, our toil and drudgery</a:t>
            </a:r>
            <a:r>
              <a:rPr lang="en-US" sz="2200" i="1" dirty="0"/>
              <a:t>: By working night and day so as not to impose a burden on any of you, we preached to you the gospel of God. </a:t>
            </a:r>
            <a:r>
              <a:rPr lang="en-US" sz="2200" i="1" u="sng" dirty="0">
                <a:solidFill>
                  <a:srgbClr val="FF0000"/>
                </a:solidFill>
              </a:rPr>
              <a:t>You are witnesses</a:t>
            </a:r>
            <a:r>
              <a:rPr lang="en-US" sz="2200" i="1" dirty="0"/>
              <a:t>, and so is God, as to how holy and righteous and blameless our conduct was toward you who believe. </a:t>
            </a:r>
            <a:r>
              <a:rPr lang="en-US" sz="2200" i="1" u="sng" dirty="0">
                <a:solidFill>
                  <a:srgbClr val="FF0000"/>
                </a:solidFill>
              </a:rPr>
              <a:t>As you know</a:t>
            </a:r>
            <a:r>
              <a:rPr lang="en-US" sz="2200" i="1" dirty="0"/>
              <a:t>, we treated each one of you as a father treats his own children, exhorting and encouraging you and insisting that you live in a way worthy of God who calls you to his own kingdom and his glory. And so we too constantly thank God that when you received God's message that you heard from us, you accepted it not as a human message, but as it truly is, God's message, which is at work among you who believe. For you became imitators, brothers and sisters, of God's churches in Christ Jesus that are in Judea, because you too suffered the same things from your own countrymen as they in fact did from the Jews, who killed both the Lord Jesus and the prophets and persecuted us severely. They are displeasing to God and are opposed to all people, because they hinder us from speaking to the Gentiles so that they may be saved. Thus they constantly fill up their measure of sins, but wrath has come upon them completely. But when we were separated from you, brothers and sisters, for a short time (in presence, not in affection) we became all the more fervent in our great desire to see you in person. For we wanted to come to you (I, Paul, in fact tried again and again) but Satan thwarted us. For who is our hope or joy or crown to boast of before our Lord Jesus at his coming? Is it not of course you? For you are our glory and joy! </a:t>
            </a:r>
          </a:p>
          <a:p>
            <a:pPr marL="0" indent="0" algn="r">
              <a:buNone/>
            </a:pPr>
            <a:r>
              <a:rPr lang="en-US" sz="1900" i="1" dirty="0"/>
              <a:t>1 Thessalonians 2:1-20 NET </a:t>
            </a:r>
          </a:p>
        </p:txBody>
      </p:sp>
      <p:sp>
        <p:nvSpPr>
          <p:cNvPr id="4" name="Date Placeholder 3"/>
          <p:cNvSpPr>
            <a:spLocks noGrp="1"/>
          </p:cNvSpPr>
          <p:nvPr>
            <p:ph type="dt" sz="half" idx="10"/>
          </p:nvPr>
        </p:nvSpPr>
        <p:spPr/>
        <p:txBody>
          <a:bodyPr/>
          <a:lstStyle/>
          <a:p>
            <a:r>
              <a:rPr lang="en-US">
                <a:solidFill>
                  <a:prstClr val="black">
                    <a:tint val="75000"/>
                  </a:prstClr>
                </a:solidFill>
              </a:rPr>
              <a:t>2019 3 10</a:t>
            </a:r>
          </a:p>
        </p:txBody>
      </p:sp>
      <p:sp>
        <p:nvSpPr>
          <p:cNvPr id="5" name="Footer Placeholder 4"/>
          <p:cNvSpPr>
            <a:spLocks noGrp="1"/>
          </p:cNvSpPr>
          <p:nvPr>
            <p:ph type="ftr" sz="quarter" idx="11"/>
          </p:nvPr>
        </p:nvSpPr>
        <p:spPr/>
        <p:txBody>
          <a:bodyPr/>
          <a:lstStyle/>
          <a:p>
            <a:r>
              <a:rPr lang="en-US">
                <a:solidFill>
                  <a:prstClr val="black">
                    <a:tint val="75000"/>
                  </a:prstClr>
                </a:solidFill>
              </a:rPr>
              <a:t>CCCC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9</a:t>
            </a:fld>
            <a:endParaRPr lang="en-US" dirty="0">
              <a:solidFill>
                <a:prstClr val="black">
                  <a:tint val="75000"/>
                </a:prstClr>
              </a:solidFill>
            </a:endParaRPr>
          </a:p>
        </p:txBody>
      </p:sp>
    </p:spTree>
    <p:extLst>
      <p:ext uri="{BB962C8B-B14F-4D97-AF65-F5344CB8AC3E}">
        <p14:creationId xmlns:p14="http://schemas.microsoft.com/office/powerpoint/2010/main" val="42214915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6743</TotalTime>
  <Words>3291</Words>
  <Application>Microsoft Office PowerPoint</Application>
  <PresentationFormat>Widescreen</PresentationFormat>
  <Paragraphs>84</Paragraphs>
  <Slides>11</Slides>
  <Notes>1</Notes>
  <HiddenSlides>2</HiddenSlides>
  <MMClips>0</MMClips>
  <ScaleCrop>false</ScaleCrop>
  <HeadingPairs>
    <vt:vector size="6" baseType="variant">
      <vt:variant>
        <vt:lpstr>Fonts Used</vt:lpstr>
      </vt:variant>
      <vt:variant>
        <vt:i4>8</vt:i4>
      </vt:variant>
      <vt:variant>
        <vt:lpstr>Theme</vt:lpstr>
      </vt:variant>
      <vt:variant>
        <vt:i4>4</vt:i4>
      </vt:variant>
      <vt:variant>
        <vt:lpstr>Slide Titles</vt:lpstr>
      </vt:variant>
      <vt:variant>
        <vt:i4>11</vt:i4>
      </vt:variant>
    </vt:vector>
  </HeadingPairs>
  <TitlesOfParts>
    <vt:vector size="23" baseType="lpstr">
      <vt:lpstr>KaiTi</vt:lpstr>
      <vt:lpstr>STKaiti</vt:lpstr>
      <vt:lpstr>Arial</vt:lpstr>
      <vt:lpstr>Arial Rounded MT Bold</vt:lpstr>
      <vt:lpstr>Bodoni MT Black</vt:lpstr>
      <vt:lpstr>Calibri</vt:lpstr>
      <vt:lpstr>Calibri Light</vt:lpstr>
      <vt:lpstr>Wingdings</vt:lpstr>
      <vt:lpstr>Office Theme</vt:lpstr>
      <vt:lpstr>1_Office Theme</vt:lpstr>
      <vt:lpstr>2_Office Theme</vt:lpstr>
      <vt:lpstr>3_Office Theme</vt:lpstr>
      <vt:lpstr>Prepare For His Coming Again ( VI )  预备主的再来( 6 )  </vt:lpstr>
      <vt:lpstr>PowerPoint Presentation</vt:lpstr>
      <vt:lpstr>问责   Accountability</vt:lpstr>
      <vt:lpstr>问责   Accountability</vt:lpstr>
      <vt:lpstr>PowerPoint Presentation</vt:lpstr>
      <vt:lpstr>PowerPoint Presentation</vt:lpstr>
      <vt:lpstr>PowerPoint Presentation</vt:lpstr>
      <vt:lpstr>PowerPoint Presentation</vt:lpstr>
      <vt:lpstr>PowerPoint Presentation</vt:lpstr>
      <vt:lpstr>PowerPoint Presentation</vt:lpstr>
      <vt:lpstr>Accountability   问责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 Ni</dc:creator>
  <cp:lastModifiedBy>wxsh</cp:lastModifiedBy>
  <cp:revision>186</cp:revision>
  <dcterms:created xsi:type="dcterms:W3CDTF">2019-01-13T01:46:35Z</dcterms:created>
  <dcterms:modified xsi:type="dcterms:W3CDTF">2019-03-12T04:15:22Z</dcterms:modified>
</cp:coreProperties>
</file>