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12"/>
  </p:notesMasterIdLst>
  <p:sldIdLst>
    <p:sldId id="295" r:id="rId4"/>
    <p:sldId id="303" r:id="rId5"/>
    <p:sldId id="296" r:id="rId6"/>
    <p:sldId id="304" r:id="rId7"/>
    <p:sldId id="305" r:id="rId8"/>
    <p:sldId id="306" r:id="rId9"/>
    <p:sldId id="307" r:id="rId10"/>
    <p:sldId id="30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8" autoAdjust="0"/>
    <p:restoredTop sz="76910" autoAdjust="0"/>
  </p:normalViewPr>
  <p:slideViewPr>
    <p:cSldViewPr snapToGrid="0">
      <p:cViewPr varScale="1">
        <p:scale>
          <a:sx n="66" d="100"/>
          <a:sy n="66" d="100"/>
        </p:scale>
        <p:origin x="109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884DD6-7FB0-4196-9673-96C0B66B21F1}" type="datetimeFigureOut">
              <a:rPr lang="en-US" smtClean="0"/>
              <a:t>3/18/2019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520D2-B4AC-4135-B66B-094F2DC6F5D5}" type="slidenum">
              <a:rPr lang="en-US" smtClean="0"/>
              <a:t>‹#›</a:t>
            </a:fld>
            <a:endParaRPr lang="en-US"/>
          </a:p>
        </p:txBody>
      </p:sp>
    </p:spTree>
    <p:extLst>
      <p:ext uri="{BB962C8B-B14F-4D97-AF65-F5344CB8AC3E}">
        <p14:creationId xmlns:p14="http://schemas.microsoft.com/office/powerpoint/2010/main" val="144318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追究，報应，歸在头上</a:t>
            </a:r>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073217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2000" dirty="0"/>
              <a:t>感恩和感谢的区别</a:t>
            </a:r>
            <a:endParaRPr lang="en-US" sz="2000" dirty="0"/>
          </a:p>
        </p:txBody>
      </p:sp>
      <p:sp>
        <p:nvSpPr>
          <p:cNvPr id="4" name="Slide Number Placeholder 3"/>
          <p:cNvSpPr>
            <a:spLocks noGrp="1"/>
          </p:cNvSpPr>
          <p:nvPr>
            <p:ph type="sldNum" sz="quarter" idx="10"/>
          </p:nvPr>
        </p:nvSpPr>
        <p:spPr/>
        <p:txBody>
          <a:bodyPr/>
          <a:lstStyle/>
          <a:p>
            <a:fld id="{00A520D2-B4AC-4135-B66B-094F2DC6F5D5}" type="slidenum">
              <a:rPr lang="en-US" smtClean="0"/>
              <a:t>4</a:t>
            </a:fld>
            <a:endParaRPr lang="en-US"/>
          </a:p>
        </p:txBody>
      </p:sp>
    </p:spTree>
    <p:extLst>
      <p:ext uri="{BB962C8B-B14F-4D97-AF65-F5344CB8AC3E}">
        <p14:creationId xmlns:p14="http://schemas.microsoft.com/office/powerpoint/2010/main" val="2266118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A520D2-B4AC-4135-B66B-094F2DC6F5D5}" type="slidenum">
              <a:rPr lang="en-US" smtClean="0"/>
              <a:t>6</a:t>
            </a:fld>
            <a:endParaRPr lang="en-US"/>
          </a:p>
        </p:txBody>
      </p:sp>
    </p:spTree>
    <p:extLst>
      <p:ext uri="{BB962C8B-B14F-4D97-AF65-F5344CB8AC3E}">
        <p14:creationId xmlns:p14="http://schemas.microsoft.com/office/powerpoint/2010/main" val="2124494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沒有爱是因跟主关系不夠好</a:t>
            </a:r>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t>7</a:t>
            </a:fld>
            <a:endParaRPr lang="en-US"/>
          </a:p>
        </p:txBody>
      </p:sp>
    </p:spTree>
    <p:extLst>
      <p:ext uri="{BB962C8B-B14F-4D97-AF65-F5344CB8AC3E}">
        <p14:creationId xmlns:p14="http://schemas.microsoft.com/office/powerpoint/2010/main" val="797084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沒有爱是因跟主关系不夠好</a:t>
            </a:r>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t>8</a:t>
            </a:fld>
            <a:endParaRPr lang="en-US"/>
          </a:p>
        </p:txBody>
      </p:sp>
    </p:spTree>
    <p:extLst>
      <p:ext uri="{BB962C8B-B14F-4D97-AF65-F5344CB8AC3E}">
        <p14:creationId xmlns:p14="http://schemas.microsoft.com/office/powerpoint/2010/main" val="1513604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4714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3662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2654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7356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26586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48160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2019 3 17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646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2019 3 17</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52313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2019 3 17</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26387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2019 3 17</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27568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1310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67974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92950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17640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82643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37814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66548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06561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2019 3 17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88357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2019 3 17</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34402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2019 3 17</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473194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2019 3 17</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6195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53161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16831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23556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642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7501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2019 3 17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9424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2019 3 17</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6644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2019 3 17</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8100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2019 3 17</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6442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3311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6586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9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2019 3 17</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55723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2019 3 17</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86619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2019 3 17</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67214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35000" t="-65000" b="-4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914256"/>
          </a:xfrm>
        </p:spPr>
        <p:txBody>
          <a:bodyPr anchor="t">
            <a:normAutofit fontScale="90000"/>
          </a:bodyPr>
          <a:lstStyle/>
          <a:p>
            <a:pPr algn="l"/>
            <a:r>
              <a:rPr lang="en-US" sz="5300" dirty="0">
                <a:solidFill>
                  <a:schemeClr val="bg1"/>
                </a:solidFill>
                <a:latin typeface="Arial Rounded MT Bold" panose="020F0704030504030204" pitchFamily="34" charset="0"/>
              </a:rPr>
              <a:t>Prepare For His Coming Again ( </a:t>
            </a:r>
            <a:r>
              <a:rPr lang="en-US" sz="4900" dirty="0">
                <a:solidFill>
                  <a:schemeClr val="bg1"/>
                </a:solidFill>
                <a:latin typeface="Bodoni MT Black" panose="02070A03080606020203" pitchFamily="18" charset="0"/>
              </a:rPr>
              <a:t>VII</a:t>
            </a:r>
            <a:r>
              <a:rPr lang="en-US" sz="5300" dirty="0">
                <a:solidFill>
                  <a:schemeClr val="bg1"/>
                </a:solidFill>
                <a:latin typeface="Bodoni MT Black" panose="02070A03080606020203" pitchFamily="18" charset="0"/>
              </a:rPr>
              <a:t> </a:t>
            </a:r>
            <a:r>
              <a:rPr lang="en-US" sz="5300" dirty="0">
                <a:solidFill>
                  <a:schemeClr val="bg1"/>
                </a:solidFill>
                <a:latin typeface="Arial Rounded MT Bold" panose="020F0704030504030204" pitchFamily="34" charset="0"/>
              </a:rPr>
              <a:t>)</a:t>
            </a:r>
            <a:br>
              <a:rPr lang="en-US" dirty="0">
                <a:solidFill>
                  <a:schemeClr val="bg1"/>
                </a:solidFill>
                <a:latin typeface="Arial Rounded MT Bold" panose="020F0704030504030204" pitchFamily="34" charset="0"/>
              </a:rPr>
            </a:br>
            <a:br>
              <a:rPr lang="en-US" sz="900" dirty="0">
                <a:solidFill>
                  <a:schemeClr val="bg1"/>
                </a:solidFill>
                <a:latin typeface="Arial Rounded MT Bold" panose="020F0704030504030204" pitchFamily="34" charset="0"/>
              </a:rPr>
            </a:br>
            <a:r>
              <a:rPr lang="zh-CN" altLang="en-US" sz="6700" b="1" dirty="0">
                <a:solidFill>
                  <a:schemeClr val="accent4">
                    <a:lumMod val="20000"/>
                    <a:lumOff val="80000"/>
                  </a:schemeClr>
                </a:solidFill>
                <a:latin typeface="KaiTi" panose="02010609060101010101" pitchFamily="49" charset="-122"/>
                <a:ea typeface="KaiTi" panose="02010609060101010101" pitchFamily="49" charset="-122"/>
              </a:rPr>
              <a:t>预备主的再来</a:t>
            </a:r>
            <a:r>
              <a:rPr lang="en-US" altLang="zh-CN" dirty="0">
                <a:solidFill>
                  <a:schemeClr val="accent4">
                    <a:lumMod val="20000"/>
                    <a:lumOff val="80000"/>
                  </a:schemeClr>
                </a:solidFill>
                <a:latin typeface="Arial Rounded MT Bold" panose="020F0704030504030204" pitchFamily="34" charset="0"/>
              </a:rPr>
              <a:t>( 7 ) </a:t>
            </a:r>
            <a:br>
              <a:rPr lang="en-US" dirty="0">
                <a:solidFill>
                  <a:schemeClr val="bg1"/>
                </a:solidFill>
                <a:latin typeface="Arial Rounded MT Bold" panose="020F0704030504030204" pitchFamily="34" charset="0"/>
              </a:rPr>
            </a:br>
            <a:endParaRPr lang="en-US" dirty="0">
              <a:solidFill>
                <a:schemeClr val="bg1"/>
              </a:solidFill>
              <a:latin typeface="Arial Rounded MT Bold" panose="020F0704030504030204" pitchFamily="34" charset="0"/>
            </a:endParaRPr>
          </a:p>
        </p:txBody>
      </p:sp>
      <p:sp>
        <p:nvSpPr>
          <p:cNvPr id="3" name="Subtitle 2"/>
          <p:cNvSpPr>
            <a:spLocks noGrp="1"/>
          </p:cNvSpPr>
          <p:nvPr>
            <p:ph type="subTitle" idx="1"/>
          </p:nvPr>
        </p:nvSpPr>
        <p:spPr>
          <a:xfrm>
            <a:off x="3048000" y="2015341"/>
            <a:ext cx="9144000" cy="1655762"/>
          </a:xfrm>
        </p:spPr>
        <p:txBody>
          <a:bodyPr anchor="ctr">
            <a:normAutofit/>
          </a:bodyPr>
          <a:lstStyle/>
          <a:p>
            <a:pPr algn="r"/>
            <a:r>
              <a:rPr lang="en-US" altLang="zh-CN" sz="4000" dirty="0">
                <a:solidFill>
                  <a:srgbClr val="00B0F0"/>
                </a:solidFill>
                <a:latin typeface="Arial Rounded MT Bold" panose="020F0704030504030204" pitchFamily="34" charset="0"/>
                <a:ea typeface="+mj-ea"/>
                <a:cs typeface="+mj-cs"/>
              </a:rPr>
              <a:t>Increase the Love for One Another </a:t>
            </a:r>
            <a:r>
              <a:rPr lang="zh-CN" altLang="en-US" sz="4800" b="1" dirty="0">
                <a:solidFill>
                  <a:srgbClr val="FFC000"/>
                </a:solidFill>
                <a:latin typeface="Arial Rounded MT Bold" panose="020F0704030504030204" pitchFamily="34" charset="0"/>
                <a:ea typeface="+mj-ea"/>
                <a:cs typeface="+mj-cs"/>
              </a:rPr>
              <a:t>增長彼此相愛的心</a:t>
            </a:r>
            <a:endParaRPr lang="en-US" sz="3200" b="1" dirty="0">
              <a:solidFill>
                <a:srgbClr val="FFC000"/>
              </a:solidFill>
              <a:latin typeface="KaiTi" panose="02010609060101010101" pitchFamily="49" charset="-122"/>
              <a:ea typeface="KaiTi" panose="02010609060101010101" pitchFamily="49" charset="-122"/>
            </a:endParaRP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1</a:t>
            </a:fld>
            <a:endParaRPr lang="en-US">
              <a:solidFill>
                <a:prstClr val="black">
                  <a:tint val="75000"/>
                </a:prstClr>
              </a:solidFill>
            </a:endParaRPr>
          </a:p>
        </p:txBody>
      </p:sp>
    </p:spTree>
    <p:extLst>
      <p:ext uri="{BB962C8B-B14F-4D97-AF65-F5344CB8AC3E}">
        <p14:creationId xmlns:p14="http://schemas.microsoft.com/office/powerpoint/2010/main" val="2394916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849"/>
            <a:ext cx="10515600" cy="1325563"/>
          </a:xfrm>
        </p:spPr>
        <p:txBody>
          <a:bodyPr>
            <a:normAutofit/>
          </a:bodyPr>
          <a:lstStyle/>
          <a:p>
            <a:pPr algn="ctr"/>
            <a:r>
              <a:rPr lang="en-US" sz="7200" dirty="0">
                <a:solidFill>
                  <a:srgbClr val="0070C0"/>
                </a:solidFill>
                <a:latin typeface="Arial Rounded MT Bold" panose="020F0704030504030204" pitchFamily="34" charset="0"/>
              </a:rPr>
              <a:t>Accountability   </a:t>
            </a:r>
            <a:r>
              <a:rPr lang="zh-CN" altLang="en-US" sz="7200" b="1" dirty="0">
                <a:solidFill>
                  <a:prstClr val="black"/>
                </a:solidFill>
                <a:latin typeface="STKaiti" panose="02010600040101010101" pitchFamily="2" charset="-122"/>
                <a:ea typeface="STKaiti" panose="02010600040101010101" pitchFamily="2" charset="-122"/>
              </a:rPr>
              <a:t>问责</a:t>
            </a:r>
            <a:r>
              <a:rPr lang="en-US" altLang="zh-CN" sz="5400" dirty="0">
                <a:solidFill>
                  <a:srgbClr val="0070C0"/>
                </a:solidFill>
                <a:latin typeface="Arial Rounded MT Bold" panose="020F0704030504030204" pitchFamily="34" charset="0"/>
              </a:rPr>
              <a:t> </a:t>
            </a:r>
            <a:endParaRPr lang="en-US" sz="5400" dirty="0"/>
          </a:p>
        </p:txBody>
      </p:sp>
      <p:sp>
        <p:nvSpPr>
          <p:cNvPr id="3" name="Content Placeholder 2"/>
          <p:cNvSpPr>
            <a:spLocks noGrp="1"/>
          </p:cNvSpPr>
          <p:nvPr>
            <p:ph idx="1"/>
          </p:nvPr>
        </p:nvSpPr>
        <p:spPr>
          <a:xfrm>
            <a:off x="0" y="1666874"/>
            <a:ext cx="12192000" cy="5191125"/>
          </a:xfrm>
        </p:spPr>
        <p:txBody>
          <a:bodyPr>
            <a:normAutofit fontScale="92500" lnSpcReduction="20000"/>
          </a:bodyPr>
          <a:lstStyle/>
          <a:p>
            <a:pPr>
              <a:lnSpc>
                <a:spcPct val="120000"/>
              </a:lnSpc>
              <a:buFont typeface="Wingdings" panose="05000000000000000000" pitchFamily="2" charset="2"/>
              <a:buChar char="q"/>
            </a:pPr>
            <a:r>
              <a:rPr lang="en-US" dirty="0">
                <a:solidFill>
                  <a:srgbClr val="00B0F0"/>
                </a:solidFill>
              </a:rPr>
              <a:t> </a:t>
            </a:r>
            <a:r>
              <a:rPr lang="en-US" altLang="zh-CN" dirty="0"/>
              <a:t>Everyone Ultimately Is Held Accountable To God, Our Maker &amp; Designer. </a:t>
            </a:r>
          </a:p>
          <a:p>
            <a:pPr marL="0" indent="0">
              <a:lnSpc>
                <a:spcPct val="120000"/>
              </a:lnSpc>
              <a:buNone/>
            </a:pPr>
            <a:r>
              <a:rPr lang="en-US" dirty="0"/>
              <a:t>     </a:t>
            </a:r>
            <a:r>
              <a:rPr lang="zh-CN" altLang="en-US" dirty="0">
                <a:solidFill>
                  <a:srgbClr val="0070C0"/>
                </a:solidFill>
              </a:rPr>
              <a:t>我们每一个人至终都必需要对上帝，我们的设计師和造物主负所有个人的责任。 </a:t>
            </a:r>
            <a:endParaRPr lang="en-US" altLang="zh-CN" dirty="0">
              <a:solidFill>
                <a:srgbClr val="0070C0"/>
              </a:solidFill>
            </a:endParaRPr>
          </a:p>
          <a:p>
            <a:pPr>
              <a:lnSpc>
                <a:spcPct val="120000"/>
              </a:lnSpc>
              <a:buFont typeface="Wingdings" panose="05000000000000000000" pitchFamily="2" charset="2"/>
              <a:buChar char="q"/>
            </a:pPr>
            <a:r>
              <a:rPr lang="en-US" dirty="0">
                <a:solidFill>
                  <a:srgbClr val="00B0F0"/>
                </a:solidFill>
              </a:rPr>
              <a:t> </a:t>
            </a:r>
            <a:r>
              <a:rPr lang="en-US" dirty="0"/>
              <a:t>I Am Solely Held Accountable To My Own Eternal Destiny, No One Else’s.</a:t>
            </a:r>
          </a:p>
          <a:p>
            <a:pPr marL="0" indent="0">
              <a:lnSpc>
                <a:spcPct val="120000"/>
              </a:lnSpc>
              <a:buNone/>
            </a:pPr>
            <a:r>
              <a:rPr lang="en-US" dirty="0"/>
              <a:t>     </a:t>
            </a:r>
            <a:r>
              <a:rPr lang="zh-CN" altLang="en-US" dirty="0">
                <a:solidFill>
                  <a:srgbClr val="0070C0"/>
                </a:solidFill>
              </a:rPr>
              <a:t>我必定將会对我自己永恒的命运，不是对其他任何人的，要负上完全的责任。 </a:t>
            </a:r>
            <a:endParaRPr lang="en-US" dirty="0">
              <a:solidFill>
                <a:srgbClr val="0070C0"/>
              </a:solidFill>
            </a:endParaRPr>
          </a:p>
          <a:p>
            <a:pPr>
              <a:lnSpc>
                <a:spcPct val="120000"/>
              </a:lnSpc>
              <a:buFont typeface="Wingdings" panose="05000000000000000000" pitchFamily="2" charset="2"/>
              <a:buChar char="q"/>
            </a:pPr>
            <a:r>
              <a:rPr lang="en-US" dirty="0">
                <a:solidFill>
                  <a:srgbClr val="00B0F0"/>
                </a:solidFill>
              </a:rPr>
              <a:t> </a:t>
            </a:r>
            <a:r>
              <a:rPr lang="en-US" sz="3000" b="1" dirty="0">
                <a:solidFill>
                  <a:srgbClr val="C00000"/>
                </a:solidFill>
              </a:rPr>
              <a:t>We Are Held Accountable To Each Other, In His Church, The Body Of Christ.</a:t>
            </a:r>
          </a:p>
          <a:p>
            <a:pPr marL="0" indent="0">
              <a:lnSpc>
                <a:spcPct val="120000"/>
              </a:lnSpc>
              <a:buNone/>
            </a:pPr>
            <a:r>
              <a:rPr lang="zh-CN" altLang="en-US" sz="3000" b="1" dirty="0">
                <a:solidFill>
                  <a:srgbClr val="C00000"/>
                </a:solidFill>
              </a:rPr>
              <a:t>    </a:t>
            </a:r>
            <a:r>
              <a:rPr lang="zh-CN" altLang="en-US" sz="3000" b="1" dirty="0">
                <a:solidFill>
                  <a:srgbClr val="FF0000"/>
                </a:solidFill>
              </a:rPr>
              <a:t>我们在主的教会中</a:t>
            </a:r>
            <a:r>
              <a:rPr lang="en-US" altLang="zh-CN" sz="3000" b="1" dirty="0">
                <a:solidFill>
                  <a:srgbClr val="FF0000"/>
                </a:solidFill>
              </a:rPr>
              <a:t>, </a:t>
            </a:r>
            <a:r>
              <a:rPr lang="zh-CN" altLang="en-US" sz="3000" b="1" dirty="0">
                <a:solidFill>
                  <a:srgbClr val="FF0000"/>
                </a:solidFill>
              </a:rPr>
              <a:t>就是基督的身体里</a:t>
            </a:r>
            <a:r>
              <a:rPr lang="en-US" altLang="zh-CN" sz="3000" b="1" dirty="0">
                <a:solidFill>
                  <a:srgbClr val="FF0000"/>
                </a:solidFill>
              </a:rPr>
              <a:t>, </a:t>
            </a:r>
            <a:r>
              <a:rPr lang="zh-CN" altLang="en-US" sz="3000" b="1" dirty="0">
                <a:solidFill>
                  <a:srgbClr val="FF0000"/>
                </a:solidFill>
              </a:rPr>
              <a:t>理当是要彼此问责。 </a:t>
            </a:r>
            <a:endParaRPr lang="en-US" sz="3000" b="1" dirty="0">
              <a:solidFill>
                <a:srgbClr val="FF0000"/>
              </a:solidFill>
            </a:endParaRPr>
          </a:p>
          <a:p>
            <a:pPr marL="574675" lvl="1" indent="-234950">
              <a:lnSpc>
                <a:spcPct val="120000"/>
              </a:lnSpc>
              <a:buFont typeface="Wingdings" panose="05000000000000000000" pitchFamily="2" charset="2"/>
              <a:buChar char="Ø"/>
            </a:pPr>
            <a:r>
              <a:rPr lang="en-US" sz="2600" dirty="0">
                <a:solidFill>
                  <a:srgbClr val="00B0F0"/>
                </a:solidFill>
              </a:rPr>
              <a:t> </a:t>
            </a:r>
            <a:r>
              <a:rPr lang="en-US" dirty="0"/>
              <a:t> Servant Leader Style, Authority Is Earned Through Humility In Church Governing &amp; Leadership Body.</a:t>
            </a:r>
          </a:p>
          <a:p>
            <a:pPr marL="457200" lvl="1" indent="0">
              <a:lnSpc>
                <a:spcPct val="120000"/>
              </a:lnSpc>
              <a:buNone/>
            </a:pPr>
            <a:r>
              <a:rPr lang="zh-CN" altLang="en-US" dirty="0"/>
              <a:t>    </a:t>
            </a:r>
            <a:r>
              <a:rPr lang="zh-CN" altLang="en-US" dirty="0">
                <a:solidFill>
                  <a:srgbClr val="0070C0"/>
                </a:solidFill>
              </a:rPr>
              <a:t>在教会治理和領导層里，模式是领袖即仆人</a:t>
            </a:r>
            <a:r>
              <a:rPr lang="en-US" altLang="zh-CN" dirty="0">
                <a:solidFill>
                  <a:srgbClr val="0070C0"/>
                </a:solidFill>
              </a:rPr>
              <a:t>, </a:t>
            </a:r>
            <a:r>
              <a:rPr lang="zh-CN" altLang="en-US" dirty="0">
                <a:solidFill>
                  <a:srgbClr val="0070C0"/>
                </a:solidFill>
              </a:rPr>
              <a:t>他的权柄是經由谦卑而掙来的。</a:t>
            </a:r>
            <a:endParaRPr lang="en-US" altLang="zh-CN" dirty="0">
              <a:solidFill>
                <a:srgbClr val="0070C0"/>
              </a:solidFill>
            </a:endParaRPr>
          </a:p>
          <a:p>
            <a:pPr marL="574675" lvl="1" indent="-234950">
              <a:lnSpc>
                <a:spcPct val="120000"/>
              </a:lnSpc>
              <a:buFont typeface="Wingdings" panose="05000000000000000000" pitchFamily="2" charset="2"/>
              <a:buChar char="Ø"/>
            </a:pPr>
            <a:r>
              <a:rPr lang="en-US" sz="2600" dirty="0">
                <a:solidFill>
                  <a:srgbClr val="00B0F0"/>
                </a:solidFill>
              </a:rPr>
              <a:t> </a:t>
            </a:r>
            <a:r>
              <a:rPr lang="en-US" dirty="0"/>
              <a:t> Same Body, Different Parts &amp; Functions, Yet Equally Valuable &amp; Opportunities, You Decide.</a:t>
            </a:r>
          </a:p>
          <a:p>
            <a:pPr marL="457200" lvl="1" indent="0">
              <a:lnSpc>
                <a:spcPct val="120000"/>
              </a:lnSpc>
              <a:buNone/>
            </a:pPr>
            <a:r>
              <a:rPr lang="en-US" dirty="0"/>
              <a:t>    </a:t>
            </a:r>
            <a:r>
              <a:rPr lang="zh-CN" altLang="en-US" dirty="0">
                <a:solidFill>
                  <a:srgbClr val="0070C0"/>
                </a:solidFill>
              </a:rPr>
              <a:t>同屬一个身体</a:t>
            </a:r>
            <a:r>
              <a:rPr lang="en-US" altLang="zh-CN" dirty="0">
                <a:solidFill>
                  <a:srgbClr val="0070C0"/>
                </a:solidFill>
              </a:rPr>
              <a:t>, </a:t>
            </a:r>
            <a:r>
              <a:rPr lang="zh-CN" altLang="en-US" dirty="0">
                <a:solidFill>
                  <a:srgbClr val="0070C0"/>
                </a:solidFill>
              </a:rPr>
              <a:t>但是</a:t>
            </a:r>
            <a:r>
              <a:rPr lang="zh-CN" altLang="en-US">
                <a:solidFill>
                  <a:srgbClr val="0070C0"/>
                </a:solidFill>
              </a:rPr>
              <a:t>不同的肢体</a:t>
            </a:r>
            <a:r>
              <a:rPr lang="zh-CN" altLang="en-US" dirty="0">
                <a:solidFill>
                  <a:srgbClr val="0070C0"/>
                </a:solidFill>
              </a:rPr>
              <a:t>和功能</a:t>
            </a:r>
            <a:r>
              <a:rPr lang="en-US" altLang="zh-CN" dirty="0">
                <a:solidFill>
                  <a:srgbClr val="0070C0"/>
                </a:solidFill>
              </a:rPr>
              <a:t>, </a:t>
            </a:r>
            <a:r>
              <a:rPr lang="zh-CN" altLang="en-US" dirty="0">
                <a:solidFill>
                  <a:srgbClr val="0070C0"/>
                </a:solidFill>
              </a:rPr>
              <a:t>在主眼中有同等的价值和机会</a:t>
            </a:r>
            <a:r>
              <a:rPr lang="en-US" altLang="zh-CN" dirty="0">
                <a:solidFill>
                  <a:srgbClr val="0070C0"/>
                </a:solidFill>
              </a:rPr>
              <a:t>, </a:t>
            </a:r>
            <a:r>
              <a:rPr lang="zh-CN" altLang="en-US" dirty="0">
                <a:solidFill>
                  <a:srgbClr val="0070C0"/>
                </a:solidFill>
              </a:rPr>
              <a:t>你自己决定。</a:t>
            </a:r>
            <a:r>
              <a:rPr lang="en-US" dirty="0">
                <a:solidFill>
                  <a:srgbClr val="0070C0"/>
                </a:solidFill>
              </a:rPr>
              <a:t>  </a:t>
            </a:r>
          </a:p>
          <a:p>
            <a:pPr marL="457200" lvl="1" indent="0">
              <a:lnSpc>
                <a:spcPct val="120000"/>
              </a:lnSpc>
              <a:buNone/>
            </a:pPr>
            <a:endParaRPr lang="en-US" dirty="0"/>
          </a:p>
        </p:txBody>
      </p:sp>
      <p:sp>
        <p:nvSpPr>
          <p:cNvPr id="4" name="Date Placeholder 3"/>
          <p:cNvSpPr>
            <a:spLocks noGrp="1"/>
          </p:cNvSpPr>
          <p:nvPr>
            <p:ph type="dt" sz="half" idx="10"/>
          </p:nvPr>
        </p:nvSpPr>
        <p:spPr/>
        <p:txBody>
          <a:bodyPr/>
          <a:lstStyle/>
          <a:p>
            <a:r>
              <a:rPr lang="en-US">
                <a:solidFill>
                  <a:prstClr val="black">
                    <a:tint val="75000"/>
                  </a:prstClr>
                </a:solidFill>
              </a:rPr>
              <a:t>2019 3 17</a:t>
            </a: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2</a:t>
            </a:fld>
            <a:endParaRPr lang="en-US">
              <a:solidFill>
                <a:prstClr val="black">
                  <a:tint val="75000"/>
                </a:prstClr>
              </a:solidFill>
            </a:endParaRPr>
          </a:p>
        </p:txBody>
      </p:sp>
    </p:spTree>
    <p:extLst>
      <p:ext uri="{BB962C8B-B14F-4D97-AF65-F5344CB8AC3E}">
        <p14:creationId xmlns:p14="http://schemas.microsoft.com/office/powerpoint/2010/main" val="394503693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fade">
                                      <p:cBhvr>
                                        <p:cTn id="60" dur="1000"/>
                                        <p:tgtEl>
                                          <p:spTgt spid="3">
                                            <p:txEl>
                                              <p:pRg st="9" end="9"/>
                                            </p:txEl>
                                          </p:spTgt>
                                        </p:tgtEl>
                                      </p:cBhvr>
                                    </p:animEffect>
                                    <p:anim calcmode="lin" valueType="num">
                                      <p:cBhvr>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pPr marL="0" indent="0">
              <a:lnSpc>
                <a:spcPct val="110000"/>
              </a:lnSpc>
              <a:buNone/>
            </a:pPr>
            <a:r>
              <a:rPr lang="zh-CN" altLang="en-US" sz="2200" dirty="0"/>
              <a:t>我們既不能再忍、就願意獨自等在雅典． 打發我們的兄弟在基督福音上作　神執事的提摩太前去、</a:t>
            </a:r>
            <a:r>
              <a:rPr lang="en-US" altLang="zh-CN" sz="2200" dirty="0"/>
              <a:t>〔</a:t>
            </a:r>
            <a:r>
              <a:rPr lang="zh-CN" altLang="en-US" sz="2200" dirty="0"/>
              <a:t>作　神執事的有古卷作與　神同工的</a:t>
            </a:r>
            <a:r>
              <a:rPr lang="en-US" altLang="zh-CN" sz="2200" dirty="0"/>
              <a:t>〕</a:t>
            </a:r>
            <a:r>
              <a:rPr lang="zh-CN" altLang="en-US" sz="2200" dirty="0"/>
              <a:t>堅固你們、並在你們所信的道上勸慰你們． 免得有人被諸般患難搖動．因為你們自己知道我們受患難原是命定的。 我們在你們那裡的時候、預先告訴你們、我們必受患難、以後果然應驗了、你們也知道。 為此、我既不能再忍、就打發人去、要曉得你們的信心如何、恐怕那誘惑人的到底誘惑了你們、叫我們的勞苦歸於徒然。 但提摩太剛纔從你們那裡回來、將你們信心和愛心的好消息報給我們、又說你們常常記念我們、切切的想見我們、如同我們想見你們一樣．所以弟兄們、我們在一切困苦患難之中、因著你們的信心就得了安慰． 你們若靠主站立得穩、我們就活了。 我們在　神面前、因著你們甚是喜樂、為這一切喜樂、可用何等的感謝、為你們報答　神呢。 我們晝夜切切的祈求、要見你們的面、補滿你們信心的不足。 願　神我們的父、和我們的主耶穌、一直引領我們到你們那裡去． 又願主叫你們彼此相愛的心、並愛眾人的心、都能增長、充足、如同我們愛你們一樣．好使你們、當我們主耶穌同他眾聖徒來的時候、在我們父　神面前、心裡堅固、成為聖潔、無可責備。 </a:t>
            </a:r>
          </a:p>
          <a:p>
            <a:pPr marL="0" indent="0">
              <a:lnSpc>
                <a:spcPct val="98000"/>
              </a:lnSpc>
              <a:buNone/>
            </a:pPr>
            <a:r>
              <a:rPr lang="en-US" sz="2200" i="1" dirty="0"/>
              <a:t>So when we could bear it no longer, we decided to stay on in Athens alone. We sent Timothy, our brother and fellow worker for God in the gospel of Christ, to strengthen you and encourage you about your faith, so that no one would be shaken by these afflictions. For you yourselves know that we are destined for this. For in fact when we were with you, we were telling you in advance that we would suffer affliction, and so it has happened, as you well know. So when I could bear it no longer, I sent to find out about your faith, for fear that the tempter somehow tempted you and our toil had proven useless. But now Timothy has come to us from you and given us the good news of your faith and love and that you always think of us with affection and long to see us just as we also long to see you! So in all our distress and affliction, we were reassured about you, brothers and sisters, through your faith. For now we are alive again, if you stand firm in the Lord. For how can we thank God enough for you, for all the joy we feel because of you before our God? We pray earnestly night and day to see you in person and make up what may be lacking in your faith. Now may God our Father himself and our Lord Jesus direct our way to you. And may the Lord cause you to increase and abound in love for one another and for all, just as we do for you, so that your hearts are strengthened in holiness to be blameless before our God and Father at the coming of our Lord Jesus with all his saints.</a:t>
            </a:r>
          </a:p>
          <a:p>
            <a:pPr marL="0" indent="0">
              <a:buNone/>
            </a:pPr>
            <a:endParaRPr lang="en-US" sz="200" i="1" dirty="0"/>
          </a:p>
          <a:p>
            <a:pPr marL="0" indent="0" algn="r">
              <a:buNone/>
            </a:pPr>
            <a:r>
              <a:rPr lang="en-US" sz="1700" dirty="0"/>
              <a:t>1 Thessalonians </a:t>
            </a:r>
            <a:r>
              <a:rPr lang="zh-CN" altLang="en-US" sz="1500" dirty="0"/>
              <a:t>帖 撒 羅 尼 迦 前 書  </a:t>
            </a:r>
            <a:r>
              <a:rPr lang="en-US" altLang="zh-CN" sz="1700" dirty="0"/>
              <a:t>3:1-13 </a:t>
            </a:r>
            <a:r>
              <a:rPr lang="en-US" sz="1700" dirty="0"/>
              <a:t>NET</a:t>
            </a:r>
          </a:p>
        </p:txBody>
      </p:sp>
      <p:sp>
        <p:nvSpPr>
          <p:cNvPr id="4" name="Date Placeholder 3"/>
          <p:cNvSpPr>
            <a:spLocks noGrp="1"/>
          </p:cNvSpPr>
          <p:nvPr>
            <p:ph type="dt" sz="half" idx="10"/>
          </p:nvPr>
        </p:nvSpPr>
        <p:spPr/>
        <p:txBody>
          <a:bodyPr/>
          <a:lstStyle/>
          <a:p>
            <a:r>
              <a:rPr lang="en-US" dirty="0">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3</a:t>
            </a:fld>
            <a:endParaRPr lang="en-US" dirty="0">
              <a:solidFill>
                <a:prstClr val="black">
                  <a:tint val="75000"/>
                </a:prstClr>
              </a:solidFill>
            </a:endParaRPr>
          </a:p>
        </p:txBody>
      </p:sp>
    </p:spTree>
    <p:extLst>
      <p:ext uri="{BB962C8B-B14F-4D97-AF65-F5344CB8AC3E}">
        <p14:creationId xmlns:p14="http://schemas.microsoft.com/office/powerpoint/2010/main" val="1249102067"/>
      </p:ext>
    </p:extLst>
  </p:cSld>
  <p:clrMapOvr>
    <a:masterClrMapping/>
  </p:clrMapOvr>
  <p:transition spd="slow">
    <p:push dir="d"/>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0">
              <a:schemeClr val="accent1">
                <a:lumMod val="45000"/>
                <a:lumOff val="55000"/>
              </a:schemeClr>
            </a:gs>
            <a:gs pos="27000">
              <a:schemeClr val="accent1">
                <a:lumMod val="45000"/>
                <a:lumOff val="55000"/>
              </a:schemeClr>
            </a:gs>
            <a:gs pos="55000">
              <a:schemeClr val="accent6">
                <a:lumMod val="22000"/>
                <a:lumOff val="78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zh-CN" altLang="en-US" b="1" dirty="0"/>
              <a:t>教会内部的关系</a:t>
            </a:r>
            <a:br>
              <a:rPr lang="en-US" altLang="zh-CN" b="1" dirty="0"/>
            </a:br>
            <a:r>
              <a:rPr lang="en-US" b="1" dirty="0">
                <a:solidFill>
                  <a:schemeClr val="accent5"/>
                </a:solidFill>
              </a:rPr>
              <a:t>Relationship Within a Church</a:t>
            </a:r>
          </a:p>
        </p:txBody>
      </p:sp>
      <p:sp>
        <p:nvSpPr>
          <p:cNvPr id="3" name="Content Placeholder 2"/>
          <p:cNvSpPr>
            <a:spLocks noGrp="1"/>
          </p:cNvSpPr>
          <p:nvPr>
            <p:ph idx="1"/>
          </p:nvPr>
        </p:nvSpPr>
        <p:spPr>
          <a:xfrm>
            <a:off x="0" y="1485900"/>
            <a:ext cx="12192000" cy="5372099"/>
          </a:xfrm>
        </p:spPr>
        <p:txBody>
          <a:bodyPr>
            <a:normAutofit fontScale="92500" lnSpcReduction="10000"/>
          </a:bodyPr>
          <a:lstStyle/>
          <a:p>
            <a:r>
              <a:rPr lang="zh-CN" altLang="en-US" b="1" dirty="0"/>
              <a:t>亲密的关系</a:t>
            </a:r>
            <a:r>
              <a:rPr lang="en-US" altLang="zh-CN" b="1" dirty="0"/>
              <a:t>, </a:t>
            </a:r>
            <a:r>
              <a:rPr lang="zh-CN" altLang="en-US" b="1" dirty="0"/>
              <a:t>就像父母与孩子。</a:t>
            </a:r>
            <a:endParaRPr lang="en-US" altLang="zh-CN" b="1" dirty="0"/>
          </a:p>
          <a:p>
            <a:pPr marL="0" indent="0">
              <a:buNone/>
            </a:pPr>
            <a:r>
              <a:rPr lang="en-US" dirty="0"/>
              <a:t>   </a:t>
            </a:r>
            <a:r>
              <a:rPr lang="en-US" dirty="0">
                <a:solidFill>
                  <a:schemeClr val="accent5"/>
                </a:solidFill>
              </a:rPr>
              <a:t>Closely Relational, Like Parent to Children.</a:t>
            </a:r>
          </a:p>
          <a:p>
            <a:endParaRPr lang="en-US" sz="900" dirty="0"/>
          </a:p>
          <a:p>
            <a:r>
              <a:rPr lang="en-US" dirty="0"/>
              <a:t> </a:t>
            </a:r>
            <a:r>
              <a:rPr lang="zh-CN" altLang="en-US" b="1" dirty="0"/>
              <a:t>警告、堅固、鼓励、感恩和喜乐。</a:t>
            </a:r>
            <a:endParaRPr lang="en-US" altLang="zh-CN" b="1" dirty="0"/>
          </a:p>
          <a:p>
            <a:pPr marL="0" indent="0">
              <a:buNone/>
            </a:pPr>
            <a:r>
              <a:rPr lang="en-US" dirty="0"/>
              <a:t>    </a:t>
            </a:r>
            <a:r>
              <a:rPr lang="en-US" dirty="0">
                <a:solidFill>
                  <a:schemeClr val="accent5"/>
                </a:solidFill>
              </a:rPr>
              <a:t>Warn, Strengthen, Encourage, Be Grateful &amp; Joyful.</a:t>
            </a:r>
          </a:p>
          <a:p>
            <a:endParaRPr lang="en-US" sz="900" dirty="0"/>
          </a:p>
          <a:p>
            <a:r>
              <a:rPr lang="en-US" dirty="0"/>
              <a:t> </a:t>
            </a:r>
            <a:r>
              <a:rPr lang="zh-CN" altLang="en-US" dirty="0"/>
              <a:t>有</a:t>
            </a:r>
            <a:r>
              <a:rPr lang="zh-CN" altLang="en-US" b="1" dirty="0"/>
              <a:t>归属和责任感的意识</a:t>
            </a:r>
            <a:r>
              <a:rPr lang="en-US" altLang="zh-CN" b="1" dirty="0"/>
              <a:t>, </a:t>
            </a:r>
            <a:r>
              <a:rPr lang="zh-CN" altLang="en-US" b="1" dirty="0"/>
              <a:t>相互负责。</a:t>
            </a:r>
            <a:endParaRPr lang="en-US" altLang="zh-CN" b="1" dirty="0"/>
          </a:p>
          <a:p>
            <a:pPr marL="0" indent="0">
              <a:buNone/>
            </a:pPr>
            <a:r>
              <a:rPr lang="en-US" dirty="0"/>
              <a:t>     </a:t>
            </a:r>
            <a:r>
              <a:rPr lang="en-US" dirty="0">
                <a:solidFill>
                  <a:schemeClr val="accent5"/>
                </a:solidFill>
              </a:rPr>
              <a:t>Sense of Belonging &amp; Responsibility, Mutually Accountable.</a:t>
            </a:r>
          </a:p>
          <a:p>
            <a:endParaRPr lang="en-US" sz="900" dirty="0">
              <a:solidFill>
                <a:schemeClr val="accent5"/>
              </a:solidFill>
            </a:endParaRPr>
          </a:p>
          <a:p>
            <a:pPr marL="0" indent="0">
              <a:lnSpc>
                <a:spcPct val="110000"/>
              </a:lnSpc>
              <a:buNone/>
            </a:pPr>
            <a:r>
              <a:rPr lang="zh-TW" altLang="en-US" sz="2900" dirty="0">
                <a:solidFill>
                  <a:srgbClr val="FF0000"/>
                </a:solidFill>
                <a:latin typeface="STZhongsong" panose="02010600040101010101" pitchFamily="2" charset="-122"/>
                <a:ea typeface="STZhongsong" panose="02010600040101010101" pitchFamily="2" charset="-122"/>
              </a:rPr>
              <a:t>凡事都不可虧欠人、</a:t>
            </a:r>
            <a:r>
              <a:rPr lang="zh-TW" altLang="en-US" sz="2900" b="1" dirty="0">
                <a:solidFill>
                  <a:srgbClr val="C00000"/>
                </a:solidFill>
                <a:latin typeface="STZhongsong" panose="02010600040101010101" pitchFamily="2" charset="-122"/>
                <a:ea typeface="STZhongsong" panose="02010600040101010101" pitchFamily="2" charset="-122"/>
              </a:rPr>
              <a:t>惟有彼此相愛、要常以為虧欠</a:t>
            </a:r>
            <a:r>
              <a:rPr lang="zh-TW" altLang="en-US" sz="2900" dirty="0">
                <a:solidFill>
                  <a:srgbClr val="FF0000"/>
                </a:solidFill>
                <a:latin typeface="STZhongsong" panose="02010600040101010101" pitchFamily="2" charset="-122"/>
                <a:ea typeface="STZhongsong" panose="02010600040101010101" pitchFamily="2" charset="-122"/>
              </a:rPr>
              <a:t>．因為愛人的就完全了律法。 </a:t>
            </a:r>
            <a:endParaRPr lang="en-US" altLang="zh-TW" sz="2900" dirty="0">
              <a:solidFill>
                <a:srgbClr val="FF0000"/>
              </a:solidFill>
              <a:latin typeface="STZhongsong" panose="02010600040101010101" pitchFamily="2" charset="-122"/>
              <a:ea typeface="STZhongsong" panose="02010600040101010101" pitchFamily="2" charset="-122"/>
            </a:endParaRPr>
          </a:p>
          <a:p>
            <a:pPr marL="0" indent="0">
              <a:lnSpc>
                <a:spcPct val="110000"/>
              </a:lnSpc>
              <a:buNone/>
            </a:pPr>
            <a:r>
              <a:rPr lang="en-US" sz="3000" b="1" dirty="0">
                <a:solidFill>
                  <a:srgbClr val="FF0000"/>
                </a:solidFill>
              </a:rPr>
              <a:t>Owe no one </a:t>
            </a:r>
            <a:r>
              <a:rPr lang="en-US" sz="3000" dirty="0">
                <a:solidFill>
                  <a:srgbClr val="C00000"/>
                </a:solidFill>
              </a:rPr>
              <a:t>anything, </a:t>
            </a:r>
            <a:r>
              <a:rPr lang="en-US" sz="3000" b="1" dirty="0">
                <a:solidFill>
                  <a:srgbClr val="FF0000"/>
                </a:solidFill>
              </a:rPr>
              <a:t>except to love one another</a:t>
            </a:r>
            <a:r>
              <a:rPr lang="en-US" sz="3000" dirty="0">
                <a:solidFill>
                  <a:srgbClr val="C00000"/>
                </a:solidFill>
              </a:rPr>
              <a:t>, for the one who loves his neighbor has fulfilled the law. </a:t>
            </a:r>
            <a:endParaRPr lang="en-US" sz="2600" dirty="0">
              <a:solidFill>
                <a:srgbClr val="C00000"/>
              </a:solidFill>
            </a:endParaRPr>
          </a:p>
          <a:p>
            <a:pPr marL="0" indent="0" algn="r">
              <a:buNone/>
            </a:pPr>
            <a:r>
              <a:rPr lang="zh-CN" altLang="en-US" sz="1900" dirty="0"/>
              <a:t>羅 馬 書 </a:t>
            </a:r>
            <a:r>
              <a:rPr lang="en-US" sz="2200" dirty="0"/>
              <a:t>Romans 13:8 NET</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4</a:t>
            </a:fld>
            <a:endParaRPr lang="en-US" dirty="0">
              <a:solidFill>
                <a:prstClr val="black">
                  <a:tint val="75000"/>
                </a:prstClr>
              </a:solidFill>
            </a:endParaRPr>
          </a:p>
        </p:txBody>
      </p:sp>
    </p:spTree>
    <p:extLst>
      <p:ext uri="{BB962C8B-B14F-4D97-AF65-F5344CB8AC3E}">
        <p14:creationId xmlns:p14="http://schemas.microsoft.com/office/powerpoint/2010/main" val="3957257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Effect transition="in" filter="fade">
                                      <p:cBhvr>
                                        <p:cTn id="53" dur="1000"/>
                                        <p:tgtEl>
                                          <p:spTgt spid="3">
                                            <p:txEl>
                                              <p:pRg st="11" end="11"/>
                                            </p:txEl>
                                          </p:spTgt>
                                        </p:tgtEl>
                                      </p:cBhvr>
                                    </p:animEffect>
                                    <p:anim calcmode="lin" valueType="num">
                                      <p:cBhvr>
                                        <p:cTn id="54"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pPr marL="0" indent="0">
              <a:lnSpc>
                <a:spcPct val="110000"/>
              </a:lnSpc>
              <a:buNone/>
            </a:pPr>
            <a:r>
              <a:rPr lang="zh-CN" altLang="en-US" sz="2200" dirty="0"/>
              <a:t>我們既不能再忍、就願意獨自等在雅典． 打發我們的兄弟在基督福音上作　神執事的提摩太前去、</a:t>
            </a:r>
            <a:r>
              <a:rPr lang="en-US" altLang="zh-CN" sz="2200" dirty="0"/>
              <a:t>〔</a:t>
            </a:r>
            <a:r>
              <a:rPr lang="zh-CN" altLang="en-US" sz="2200" dirty="0"/>
              <a:t>作　神執事的有古卷作與　神同工的</a:t>
            </a:r>
            <a:r>
              <a:rPr lang="en-US" altLang="zh-CN" sz="2200" dirty="0"/>
              <a:t>〕</a:t>
            </a:r>
            <a:r>
              <a:rPr lang="zh-CN" altLang="en-US" sz="2200" dirty="0"/>
              <a:t>堅固你們、並在你們所信的道上勸慰你們． 免得有人被諸般患難搖動．因為你們自己知道我們受患難原是命定的。 我們在你們那裡的時候、預先告訴你們、我們必受患難、以後果然應驗了、你們也知道。 為此、我既不能再忍、就打發人去、要曉得你們的信心如何、恐怕那誘惑人的到底誘惑了你們、叫我們的勞苦歸於徒然。 但提摩太剛纔從你們那裡回來、將你們信心和愛心的好消息報給我們、又說你們常常記念我們、切切的想見我們、如同我們想見你們一樣．所以弟兄們、我們在一切困苦患難之中、因著你們的信心就得了安慰． 你們若靠主站立得穩、我們就活了。 我們在　神面前、因著你們甚是喜樂、為這一切喜樂、可用何等的感謝、為你們報答　神呢。 我們晝夜切切的祈求、要見你們的面、補滿你們信心的不足。 願　神我們的父、和我們的主耶穌、一直引領我們到你們那裡去． 又願主叫</a:t>
            </a:r>
            <a:r>
              <a:rPr lang="zh-CN" altLang="en-US" sz="2200" b="1" dirty="0">
                <a:solidFill>
                  <a:srgbClr val="FF0000"/>
                </a:solidFill>
              </a:rPr>
              <a:t>你們彼此相愛的心、並愛眾人的心、都能增長、充足</a:t>
            </a:r>
            <a:r>
              <a:rPr lang="zh-CN" altLang="en-US" sz="2200" dirty="0"/>
              <a:t>、如同我們愛你們一樣．好使你們、當我們主耶穌同他眾聖徒來的時候、在我們父　神面前、心裡堅固、成為聖潔、無可責備。 </a:t>
            </a:r>
          </a:p>
          <a:p>
            <a:pPr marL="0" indent="0">
              <a:buNone/>
            </a:pPr>
            <a:r>
              <a:rPr lang="en-US" sz="2200" i="1" dirty="0"/>
              <a:t>So when we could bear it no longer, we decided to stay on in Athens alone. We sent Timothy, our brother and fellow worker for God in the gospel of Christ, to strengthen you and encourage you about your faith, so that no one would be shaken by these afflictions. For you yourselves know that we are destined for this. For in fact when we were with you, we were telling you in advance that we would suffer affliction, and so it has happened, as you well know. So when I could bear it no longer, I sent to find out about your faith, for fear that the tempter somehow tempted you and our toil had proven useless. But now Timothy has come to us from you and given us the good news of your faith and love and that you always think of us with affection and long to see us just as we also long to see you! So in all our distress and affliction, we were reassured about you, brothers and sisters, through your faith. For now we are alive again, if you stand firm in the Lord. For how can we thank God enough for you, for all the joy we feel because of you before our God? We pray earnestly night and day to see you in person and make up what may be lacking in your faith. Now may God our Father himself and our Lord Jesus direct our way to you. And may the Lord cause you to </a:t>
            </a:r>
            <a:r>
              <a:rPr lang="en-US" sz="2200" b="1" i="1" dirty="0">
                <a:solidFill>
                  <a:srgbClr val="C00000"/>
                </a:solidFill>
              </a:rPr>
              <a:t>increase and abound in love for one another and for all, </a:t>
            </a:r>
            <a:r>
              <a:rPr lang="en-US" sz="2200" i="1" dirty="0"/>
              <a:t>just as we do for you, so that your hearts are strengthened in holiness to be blameless before our God and Father at the coming of our Lord Jesus with all his saints.</a:t>
            </a:r>
          </a:p>
          <a:p>
            <a:pPr marL="0" indent="0">
              <a:buNone/>
            </a:pPr>
            <a:endParaRPr lang="en-US" sz="900" i="1" dirty="0"/>
          </a:p>
          <a:p>
            <a:pPr marL="0" indent="0" algn="r">
              <a:buNone/>
            </a:pPr>
            <a:r>
              <a:rPr lang="en-US" sz="1900" dirty="0"/>
              <a:t>1 Thessalonians </a:t>
            </a:r>
            <a:r>
              <a:rPr lang="zh-CN" altLang="en-US" sz="1700" dirty="0"/>
              <a:t>帖 撒 羅 尼 迦 前 書  </a:t>
            </a:r>
            <a:r>
              <a:rPr lang="en-US" altLang="zh-CN" sz="1900" dirty="0"/>
              <a:t>3:1-13 </a:t>
            </a:r>
            <a:r>
              <a:rPr lang="en-US" sz="1900" dirty="0"/>
              <a:t>NET</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1370760846"/>
      </p:ext>
    </p:extLst>
  </p:cSld>
  <p:clrMapOvr>
    <a:masterClrMapping/>
  </p:clrMapOvr>
  <p:transition spd="slow">
    <p:push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pPr marL="0" indent="0">
              <a:lnSpc>
                <a:spcPct val="110000"/>
              </a:lnSpc>
              <a:buNone/>
            </a:pPr>
            <a:r>
              <a:rPr lang="zh-CN" altLang="en-US" sz="2200" dirty="0"/>
              <a:t>我們既不能再忍、就願意獨自等在雅典． 打發我們的兄弟在基督福音上作　神執事的提摩太前去、</a:t>
            </a:r>
            <a:r>
              <a:rPr lang="en-US" altLang="zh-CN" sz="2200" dirty="0"/>
              <a:t>〔</a:t>
            </a:r>
            <a:r>
              <a:rPr lang="zh-CN" altLang="en-US" sz="2200" dirty="0"/>
              <a:t>作　神執事的有古卷作與　神同工的</a:t>
            </a:r>
            <a:r>
              <a:rPr lang="en-US" altLang="zh-CN" sz="2200" dirty="0"/>
              <a:t>〕</a:t>
            </a:r>
            <a:r>
              <a:rPr lang="zh-CN" altLang="en-US" sz="2200" dirty="0"/>
              <a:t>堅固你們、並在你們所信的道上勸慰你們． 免得有人被諸般患難搖動．因為你們自己知道我們受患難原是命定的。 我們在你們那裡的時候、預先告訴你們、我們必受患難、以後果然應驗了、你們也知道。 為此、我既不能再忍、就打發人去、要曉得你們的信心如何、恐怕那誘惑人的到底誘惑了你們、叫我們的勞苦歸於徒然。 但提摩太剛纔從你們那裡回來、將你們信心和愛心的好消息報給我們、又說你們常常記念我們、切切的想見我們、如同我們想見你們一樣．所以弟兄們、我們在一切困苦患難之中、因著你們的信心就得了安慰． 你們若靠主站立得穩、我們就活了。 我們在　神面前、因著你們甚是喜樂、為這一切喜樂、可用何等的感謝、為你們報答　神呢。 我們晝夜切切的祈求、要見你們的面、補滿你們信心的不足。 願　神我們的父、和我們的主耶穌、一直引領我們到你們那裡去． 又願主叫你們彼此相愛的心、並愛眾人的心、都能增長、充足、</a:t>
            </a:r>
            <a:r>
              <a:rPr lang="zh-CN" altLang="en-US" sz="2200" b="1" dirty="0">
                <a:solidFill>
                  <a:srgbClr val="FF0000"/>
                </a:solidFill>
              </a:rPr>
              <a:t>如同我們愛你們一樣</a:t>
            </a:r>
            <a:r>
              <a:rPr lang="zh-CN" altLang="en-US" sz="2200" dirty="0"/>
              <a:t>．好使你們、當我們主耶穌同他眾聖徒來的時候、在我們父　神面前、心裡堅固、成為聖潔、無可責備。 </a:t>
            </a:r>
          </a:p>
          <a:p>
            <a:pPr marL="0" indent="0">
              <a:buNone/>
            </a:pPr>
            <a:r>
              <a:rPr lang="en-US" sz="2200" i="1" dirty="0"/>
              <a:t>So when we could bear it no longer, we decided to stay on in Athens alone. We sent Timothy, our brother and fellow worker for God in the gospel of Christ, to strengthen you and encourage you about your faith, so that no one would be shaken by these afflictions. For you yourselves know that we are destined for this. For in fact when we were with you, we were telling you in advance that we would suffer affliction, and so it has happened, as you well know. So when I could bear it no longer, I sent to find out about your faith, for fear that the tempter somehow tempted you and our toil had proven useless. But now Timothy has come to us from you and given us the good news of your faith and love and that you always think of us with affection and long to see us just as we also long to see you! So in all our distress and affliction, we were reassured about you, brothers and sisters, through your faith. For now we are alive again, if you stand firm in the Lord. For how can we thank God enough for you, for all the joy we feel because of you before our God? We pray earnestly night and day to see you in person and make up what may be lacking in your faith. Now may God our Father himself and our Lord Jesus direct our way to you. And may the Lord cause you to increase and abound in love for one another and for all, </a:t>
            </a:r>
            <a:r>
              <a:rPr lang="en-US" sz="2200" b="1" i="1" dirty="0">
                <a:solidFill>
                  <a:srgbClr val="C00000"/>
                </a:solidFill>
              </a:rPr>
              <a:t>just as we do for you</a:t>
            </a:r>
            <a:r>
              <a:rPr lang="en-US" sz="2200" i="1" dirty="0"/>
              <a:t>, so that your hearts are strengthened in holiness to be blameless before our God and Father at the coming of our Lord Jesus with all his saints.</a:t>
            </a:r>
          </a:p>
          <a:p>
            <a:pPr marL="0" indent="0">
              <a:buNone/>
            </a:pPr>
            <a:endParaRPr lang="en-US" sz="900" i="1" dirty="0"/>
          </a:p>
          <a:p>
            <a:pPr marL="0" indent="0" algn="r">
              <a:buNone/>
            </a:pPr>
            <a:r>
              <a:rPr lang="en-US" sz="1900" dirty="0"/>
              <a:t>1 Thessalonians </a:t>
            </a:r>
            <a:r>
              <a:rPr lang="zh-CN" altLang="en-US" sz="1700" dirty="0"/>
              <a:t>帖 撒 羅 尼 迦 前 書  </a:t>
            </a:r>
            <a:r>
              <a:rPr lang="en-US" altLang="zh-CN" sz="1900" dirty="0"/>
              <a:t>3:1-13 </a:t>
            </a:r>
            <a:r>
              <a:rPr lang="en-US" sz="1900" dirty="0"/>
              <a:t>NET</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6</a:t>
            </a:fld>
            <a:endParaRPr lang="en-US" dirty="0">
              <a:solidFill>
                <a:prstClr val="black">
                  <a:tint val="75000"/>
                </a:prstClr>
              </a:solidFill>
            </a:endParaRPr>
          </a:p>
        </p:txBody>
      </p:sp>
    </p:spTree>
    <p:extLst>
      <p:ext uri="{BB962C8B-B14F-4D97-AF65-F5344CB8AC3E}">
        <p14:creationId xmlns:p14="http://schemas.microsoft.com/office/powerpoint/2010/main" val="1694247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261256"/>
            <a:ext cx="11713029" cy="6596743"/>
          </a:xfrm>
        </p:spPr>
        <p:txBody>
          <a:bodyPr>
            <a:normAutofit fontScale="92500" lnSpcReduction="20000"/>
          </a:bodyPr>
          <a:lstStyle/>
          <a:p>
            <a:pPr marL="0" indent="0">
              <a:lnSpc>
                <a:spcPct val="150000"/>
              </a:lnSpc>
              <a:buNone/>
            </a:pPr>
            <a:r>
              <a:rPr lang="zh-TW" altLang="en-US" sz="4300" dirty="0"/>
              <a:t>我賜給你們一條新命令、乃是叫你們彼此相愛．我怎樣愛你們、你們也要怎樣相愛。</a:t>
            </a:r>
            <a:r>
              <a:rPr lang="en-US" altLang="zh-TW" sz="4300" dirty="0"/>
              <a:t> </a:t>
            </a:r>
            <a:r>
              <a:rPr lang="zh-TW" altLang="en-US" sz="4300" dirty="0"/>
              <a:t>你們若有彼此相愛的心、眾人因此就認出你們是我的門徒了。</a:t>
            </a:r>
            <a:endParaRPr lang="en-US" altLang="zh-TW" sz="4300" dirty="0"/>
          </a:p>
          <a:p>
            <a:pPr marL="0" indent="0">
              <a:buNone/>
            </a:pPr>
            <a:endParaRPr lang="en-US" dirty="0"/>
          </a:p>
          <a:p>
            <a:pPr marL="0" indent="0">
              <a:lnSpc>
                <a:spcPct val="120000"/>
              </a:lnSpc>
              <a:buNone/>
            </a:pPr>
            <a:r>
              <a:rPr lang="en-US" dirty="0">
                <a:solidFill>
                  <a:srgbClr val="0070C0"/>
                </a:solidFill>
              </a:rPr>
              <a:t> </a:t>
            </a:r>
            <a:r>
              <a:rPr lang="en-US" sz="4400" dirty="0">
                <a:solidFill>
                  <a:srgbClr val="0070C0"/>
                </a:solidFill>
              </a:rPr>
              <a:t>"I give you a new commandment– to love one another. Just as I have loved you, you also are to love one another. Everyone will know by this that you are my disciples– if you have love for one another." </a:t>
            </a:r>
          </a:p>
          <a:p>
            <a:pPr marL="0" indent="0">
              <a:lnSpc>
                <a:spcPct val="120000"/>
              </a:lnSpc>
              <a:buNone/>
            </a:pPr>
            <a:endParaRPr lang="en-US" sz="900" dirty="0">
              <a:solidFill>
                <a:srgbClr val="0070C0"/>
              </a:solidFill>
            </a:endParaRPr>
          </a:p>
          <a:p>
            <a:pPr marL="0" indent="0" algn="r">
              <a:buNone/>
            </a:pPr>
            <a:r>
              <a:rPr lang="en-US" dirty="0"/>
              <a:t> </a:t>
            </a:r>
            <a:r>
              <a:rPr lang="zh-CN" altLang="en-US" sz="2200" dirty="0"/>
              <a:t>約 翰 福 音 </a:t>
            </a:r>
            <a:r>
              <a:rPr lang="en-US" dirty="0"/>
              <a:t>John 13:34-35 NET</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2898450291"/>
      </p:ext>
    </p:extLst>
  </p:cSld>
  <p:clrMapOvr>
    <a:masterClrMapping/>
  </p:clrMapOvr>
  <p:transition spd="slow">
    <p:push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261256"/>
            <a:ext cx="11713029" cy="6596743"/>
          </a:xfrm>
        </p:spPr>
        <p:txBody>
          <a:bodyPr>
            <a:normAutofit fontScale="92500" lnSpcReduction="20000"/>
          </a:bodyPr>
          <a:lstStyle/>
          <a:p>
            <a:pPr marL="0" indent="0">
              <a:lnSpc>
                <a:spcPct val="150000"/>
              </a:lnSpc>
              <a:buNone/>
            </a:pPr>
            <a:r>
              <a:rPr lang="zh-TW" altLang="en-US" sz="4300" dirty="0"/>
              <a:t>我賜給你們一條新命令、乃是叫你們彼此相愛．</a:t>
            </a:r>
            <a:r>
              <a:rPr lang="zh-TW" altLang="en-US" sz="4300" b="1" dirty="0">
                <a:solidFill>
                  <a:srgbClr val="FF0000"/>
                </a:solidFill>
              </a:rPr>
              <a:t>我怎樣愛你們</a:t>
            </a:r>
            <a:r>
              <a:rPr lang="zh-TW" altLang="en-US" sz="4300" dirty="0"/>
              <a:t>、你們也要怎樣相愛。</a:t>
            </a:r>
            <a:r>
              <a:rPr lang="en-US" altLang="zh-TW" sz="4300" dirty="0"/>
              <a:t> </a:t>
            </a:r>
            <a:r>
              <a:rPr lang="zh-TW" altLang="en-US" sz="4300" dirty="0"/>
              <a:t>你們若有彼此相愛的心、眾人因此就認出你們是我的門徒了。</a:t>
            </a:r>
            <a:endParaRPr lang="en-US" altLang="zh-TW" sz="4300" dirty="0"/>
          </a:p>
          <a:p>
            <a:pPr marL="0" indent="0">
              <a:buNone/>
            </a:pPr>
            <a:endParaRPr lang="en-US" dirty="0"/>
          </a:p>
          <a:p>
            <a:pPr marL="0" indent="0">
              <a:lnSpc>
                <a:spcPct val="120000"/>
              </a:lnSpc>
              <a:buNone/>
            </a:pPr>
            <a:r>
              <a:rPr lang="en-US" dirty="0">
                <a:solidFill>
                  <a:srgbClr val="0070C0"/>
                </a:solidFill>
              </a:rPr>
              <a:t> </a:t>
            </a:r>
            <a:r>
              <a:rPr lang="en-US" sz="4400" dirty="0">
                <a:solidFill>
                  <a:srgbClr val="0070C0"/>
                </a:solidFill>
              </a:rPr>
              <a:t>"I give you a new commandment– to love one another. </a:t>
            </a:r>
            <a:r>
              <a:rPr lang="en-US" sz="4400" b="1" dirty="0">
                <a:solidFill>
                  <a:srgbClr val="C00000"/>
                </a:solidFill>
              </a:rPr>
              <a:t>Just as I have loved you</a:t>
            </a:r>
            <a:r>
              <a:rPr lang="en-US" sz="4400" dirty="0">
                <a:solidFill>
                  <a:srgbClr val="0070C0"/>
                </a:solidFill>
              </a:rPr>
              <a:t>, you also are to love one another. Everyone will know by this that you are my disciples– if you have love for one another." </a:t>
            </a:r>
          </a:p>
          <a:p>
            <a:pPr marL="0" indent="0">
              <a:lnSpc>
                <a:spcPct val="120000"/>
              </a:lnSpc>
              <a:buNone/>
            </a:pPr>
            <a:endParaRPr lang="en-US" sz="900" dirty="0">
              <a:solidFill>
                <a:srgbClr val="0070C0"/>
              </a:solidFill>
            </a:endParaRPr>
          </a:p>
          <a:p>
            <a:pPr marL="0" indent="0" algn="r">
              <a:buNone/>
            </a:pPr>
            <a:r>
              <a:rPr lang="en-US" dirty="0"/>
              <a:t> </a:t>
            </a:r>
            <a:r>
              <a:rPr lang="zh-CN" altLang="en-US" sz="2200" dirty="0"/>
              <a:t>約 翰 福 音 </a:t>
            </a:r>
            <a:r>
              <a:rPr lang="en-US" dirty="0"/>
              <a:t>John 13:34-35 NET</a:t>
            </a:r>
          </a:p>
        </p:txBody>
      </p:sp>
      <p:sp>
        <p:nvSpPr>
          <p:cNvPr id="4" name="Date Placeholder 3"/>
          <p:cNvSpPr>
            <a:spLocks noGrp="1"/>
          </p:cNvSpPr>
          <p:nvPr>
            <p:ph type="dt" sz="half" idx="10"/>
          </p:nvPr>
        </p:nvSpPr>
        <p:spPr/>
        <p:txBody>
          <a:bodyPr/>
          <a:lstStyle/>
          <a:p>
            <a:r>
              <a:rPr lang="en-US">
                <a:solidFill>
                  <a:prstClr val="black">
                    <a:tint val="75000"/>
                  </a:prstClr>
                </a:solidFill>
              </a:rPr>
              <a:t>2019 3 17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237794702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7133</TotalTime>
  <Words>853</Words>
  <Application>Microsoft Office PowerPoint</Application>
  <PresentationFormat>Widescreen</PresentationFormat>
  <Paragraphs>81</Paragraphs>
  <Slides>8</Slides>
  <Notes>5</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8</vt:i4>
      </vt:variant>
    </vt:vector>
  </HeadingPairs>
  <TitlesOfParts>
    <vt:vector size="20" baseType="lpstr">
      <vt:lpstr>KaiTi</vt:lpstr>
      <vt:lpstr>STKaiti</vt:lpstr>
      <vt:lpstr>STZhongsong</vt:lpstr>
      <vt:lpstr>Arial</vt:lpstr>
      <vt:lpstr>Arial Rounded MT Bold</vt:lpstr>
      <vt:lpstr>Bodoni MT Black</vt:lpstr>
      <vt:lpstr>Calibri</vt:lpstr>
      <vt:lpstr>Calibri Light</vt:lpstr>
      <vt:lpstr>Wingdings</vt:lpstr>
      <vt:lpstr>1_Office Theme</vt:lpstr>
      <vt:lpstr>2_Office Theme</vt:lpstr>
      <vt:lpstr>3_Office Theme</vt:lpstr>
      <vt:lpstr>Prepare For His Coming Again ( VII )  预备主的再来( 7 )  </vt:lpstr>
      <vt:lpstr>Accountability   问责 </vt:lpstr>
      <vt:lpstr>PowerPoint Presentation</vt:lpstr>
      <vt:lpstr>教会内部的关系 Relationship Within a Church</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Ni</dc:creator>
  <cp:lastModifiedBy>wxsh</cp:lastModifiedBy>
  <cp:revision>200</cp:revision>
  <dcterms:created xsi:type="dcterms:W3CDTF">2019-01-13T01:46:35Z</dcterms:created>
  <dcterms:modified xsi:type="dcterms:W3CDTF">2019-03-19T04:07:18Z</dcterms:modified>
</cp:coreProperties>
</file>