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24"/>
  </p:notesMasterIdLst>
  <p:handoutMasterIdLst>
    <p:handoutMasterId r:id="rId25"/>
  </p:handoutMasterIdLst>
  <p:sldIdLst>
    <p:sldId id="256" r:id="rId2"/>
    <p:sldId id="257" r:id="rId3"/>
    <p:sldId id="259" r:id="rId4"/>
    <p:sldId id="258" r:id="rId5"/>
    <p:sldId id="260" r:id="rId6"/>
    <p:sldId id="261" r:id="rId7"/>
    <p:sldId id="262" r:id="rId8"/>
    <p:sldId id="263" r:id="rId9"/>
    <p:sldId id="265" r:id="rId10"/>
    <p:sldId id="266" r:id="rId11"/>
    <p:sldId id="267" r:id="rId12"/>
    <p:sldId id="264" r:id="rId13"/>
    <p:sldId id="268" r:id="rId14"/>
    <p:sldId id="269" r:id="rId15"/>
    <p:sldId id="270" r:id="rId16"/>
    <p:sldId id="271" r:id="rId17"/>
    <p:sldId id="273" r:id="rId18"/>
    <p:sldId id="272" r:id="rId19"/>
    <p:sldId id="274" r:id="rId20"/>
    <p:sldId id="275" r:id="rId21"/>
    <p:sldId id="277" r:id="rId22"/>
    <p:sldId id="276" r:id="rId23"/>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891E7F81-E1E7-4D4D-9C45-F6CBABDE6510}" type="datetimeFigureOut">
              <a:rPr lang="en-US" smtClean="0"/>
              <a:pPr/>
              <a:t>3/31/2019</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921F9EA8-02C0-42CD-9561-A064D9593B7F}" type="slidenum">
              <a:rPr lang="en-US" smtClean="0"/>
              <a:pPr/>
              <a:t>‹#›</a:t>
            </a:fld>
            <a:endParaRPr lang="en-US"/>
          </a:p>
        </p:txBody>
      </p:sp>
    </p:spTree>
    <p:extLst>
      <p:ext uri="{BB962C8B-B14F-4D97-AF65-F5344CB8AC3E}">
        <p14:creationId xmlns:p14="http://schemas.microsoft.com/office/powerpoint/2010/main" val="3324272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779D9E5-CC5F-4793-80F2-AAEFA3850ACC}" type="datetimeFigureOut">
              <a:rPr lang="en-US" smtClean="0"/>
              <a:pPr/>
              <a:t>3/31/2019</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4A612A66-5580-4BB7-A539-E3AC62826E07}" type="slidenum">
              <a:rPr lang="en-US" smtClean="0"/>
              <a:pPr/>
              <a:t>‹#›</a:t>
            </a:fld>
            <a:endParaRPr lang="en-US"/>
          </a:p>
        </p:txBody>
      </p:sp>
    </p:spTree>
    <p:extLst>
      <p:ext uri="{BB962C8B-B14F-4D97-AF65-F5344CB8AC3E}">
        <p14:creationId xmlns:p14="http://schemas.microsoft.com/office/powerpoint/2010/main" val="2769395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Imelda switching micro-blog from google+ to Facebook…</a:t>
            </a:r>
          </a:p>
          <a:p>
            <a:endParaRPr lang="en-US" dirty="0"/>
          </a:p>
        </p:txBody>
      </p:sp>
      <p:sp>
        <p:nvSpPr>
          <p:cNvPr id="4" name="Slide Number Placeholder 3"/>
          <p:cNvSpPr>
            <a:spLocks noGrp="1"/>
          </p:cNvSpPr>
          <p:nvPr>
            <p:ph type="sldNum" sz="quarter" idx="10"/>
          </p:nvPr>
        </p:nvSpPr>
        <p:spPr/>
        <p:txBody>
          <a:bodyPr/>
          <a:lstStyle/>
          <a:p>
            <a:fld id="{4A612A66-5580-4BB7-A539-E3AC62826E07}" type="slidenum">
              <a:rPr lang="en-US" smtClean="0"/>
              <a:pPr/>
              <a:t>2</a:t>
            </a:fld>
            <a:endParaRPr lang="en-US"/>
          </a:p>
        </p:txBody>
      </p:sp>
    </p:spTree>
    <p:extLst>
      <p:ext uri="{BB962C8B-B14F-4D97-AF65-F5344CB8AC3E}">
        <p14:creationId xmlns:p14="http://schemas.microsoft.com/office/powerpoint/2010/main" val="4007543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Old German saying: If your coat has a hole in it, don’t cut the hole out to fix it.</a:t>
            </a:r>
          </a:p>
          <a:p>
            <a:endParaRPr lang="en-US" dirty="0"/>
          </a:p>
        </p:txBody>
      </p:sp>
      <p:sp>
        <p:nvSpPr>
          <p:cNvPr id="4" name="Slide Number Placeholder 3"/>
          <p:cNvSpPr>
            <a:spLocks noGrp="1"/>
          </p:cNvSpPr>
          <p:nvPr>
            <p:ph type="sldNum" sz="quarter" idx="10"/>
          </p:nvPr>
        </p:nvSpPr>
        <p:spPr/>
        <p:txBody>
          <a:bodyPr/>
          <a:lstStyle/>
          <a:p>
            <a:fld id="{4A612A66-5580-4BB7-A539-E3AC62826E07}" type="slidenum">
              <a:rPr lang="en-US" smtClean="0"/>
              <a:pPr/>
              <a:t>5</a:t>
            </a:fld>
            <a:endParaRPr lang="en-US"/>
          </a:p>
        </p:txBody>
      </p:sp>
    </p:spTree>
    <p:extLst>
      <p:ext uri="{BB962C8B-B14F-4D97-AF65-F5344CB8AC3E}">
        <p14:creationId xmlns:p14="http://schemas.microsoft.com/office/powerpoint/2010/main" val="4127424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Ex: Scott shares about Pat Sum from Singapore giving this book to him. She attended our church long ago, visited Corvallis. We found out last year she died from cancer.</a:t>
            </a:r>
          </a:p>
          <a:p>
            <a:endParaRPr lang="en-US" dirty="0"/>
          </a:p>
        </p:txBody>
      </p:sp>
      <p:sp>
        <p:nvSpPr>
          <p:cNvPr id="4" name="Slide Number Placeholder 3"/>
          <p:cNvSpPr>
            <a:spLocks noGrp="1"/>
          </p:cNvSpPr>
          <p:nvPr>
            <p:ph type="sldNum" sz="quarter" idx="10"/>
          </p:nvPr>
        </p:nvSpPr>
        <p:spPr/>
        <p:txBody>
          <a:bodyPr/>
          <a:lstStyle/>
          <a:p>
            <a:fld id="{4A612A66-5580-4BB7-A539-E3AC62826E07}" type="slidenum">
              <a:rPr lang="en-US" smtClean="0"/>
              <a:pPr/>
              <a:t>9</a:t>
            </a:fld>
            <a:endParaRPr lang="en-US"/>
          </a:p>
        </p:txBody>
      </p:sp>
    </p:spTree>
    <p:extLst>
      <p:ext uri="{BB962C8B-B14F-4D97-AF65-F5344CB8AC3E}">
        <p14:creationId xmlns:p14="http://schemas.microsoft.com/office/powerpoint/2010/main" val="1992536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Wingdings" panose="05000000000000000000" pitchFamily="2" charset="2"/>
              <a:buChar char="è"/>
            </a:pPr>
            <a:r>
              <a:rPr lang="en-US" b="1" dirty="0" smtClean="0">
                <a:sym typeface="Wingdings" panose="05000000000000000000" pitchFamily="2" charset="2"/>
              </a:rPr>
              <a:t>Example: Scott &amp; Podcast</a:t>
            </a:r>
          </a:p>
          <a:p>
            <a:pPr lvl="1">
              <a:buFont typeface="Wingdings" panose="05000000000000000000" pitchFamily="2" charset="2"/>
              <a:buChar char="è"/>
            </a:pPr>
            <a:r>
              <a:rPr lang="en-US" dirty="0" smtClean="0"/>
              <a:t>Example: Don’t force your kid into a career, set expectations, not careers that don’t like.  Kids, respectively communicate your calling.</a:t>
            </a:r>
          </a:p>
          <a:p>
            <a:endParaRPr lang="en-US" dirty="0"/>
          </a:p>
        </p:txBody>
      </p:sp>
      <p:sp>
        <p:nvSpPr>
          <p:cNvPr id="4" name="Slide Number Placeholder 3"/>
          <p:cNvSpPr>
            <a:spLocks noGrp="1"/>
          </p:cNvSpPr>
          <p:nvPr>
            <p:ph type="sldNum" sz="quarter" idx="10"/>
          </p:nvPr>
        </p:nvSpPr>
        <p:spPr/>
        <p:txBody>
          <a:bodyPr/>
          <a:lstStyle/>
          <a:p>
            <a:fld id="{4A612A66-5580-4BB7-A539-E3AC62826E07}" type="slidenum">
              <a:rPr lang="en-US" smtClean="0"/>
              <a:pPr/>
              <a:t>18</a:t>
            </a:fld>
            <a:endParaRPr lang="en-US"/>
          </a:p>
        </p:txBody>
      </p:sp>
    </p:spTree>
    <p:extLst>
      <p:ext uri="{BB962C8B-B14F-4D97-AF65-F5344CB8AC3E}">
        <p14:creationId xmlns:p14="http://schemas.microsoft.com/office/powerpoint/2010/main" val="3426207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Ex: English Group 3 months on these versus</a:t>
            </a:r>
          </a:p>
          <a:p>
            <a:endParaRPr lang="en-US" dirty="0"/>
          </a:p>
        </p:txBody>
      </p:sp>
      <p:sp>
        <p:nvSpPr>
          <p:cNvPr id="4" name="Slide Number Placeholder 3"/>
          <p:cNvSpPr>
            <a:spLocks noGrp="1"/>
          </p:cNvSpPr>
          <p:nvPr>
            <p:ph type="sldNum" sz="quarter" idx="10"/>
          </p:nvPr>
        </p:nvSpPr>
        <p:spPr/>
        <p:txBody>
          <a:bodyPr/>
          <a:lstStyle/>
          <a:p>
            <a:fld id="{4A612A66-5580-4BB7-A539-E3AC62826E07}" type="slidenum">
              <a:rPr lang="en-US" smtClean="0"/>
              <a:pPr/>
              <a:t>19</a:t>
            </a:fld>
            <a:endParaRPr lang="en-US"/>
          </a:p>
        </p:txBody>
      </p:sp>
    </p:spTree>
    <p:extLst>
      <p:ext uri="{BB962C8B-B14F-4D97-AF65-F5344CB8AC3E}">
        <p14:creationId xmlns:p14="http://schemas.microsoft.com/office/powerpoint/2010/main" val="519226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169288543"/>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99145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8FDA07B-A9B3-4043-BD49-D53D97741629}" type="slidenum">
              <a:rPr lang="en-US" smtClean="0"/>
              <a:pPr/>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20317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2988419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8FDA07B-A9B3-4043-BD49-D53D97741629}" type="slidenum">
              <a:rPr lang="en-US" smtClean="0"/>
              <a:pPr/>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460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883673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0260864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70753776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29032005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747B21-6B3C-4872-A670-1D5869F9C73C}" type="datetimeFigureOut">
              <a:rPr lang="en-US" smtClean="0"/>
              <a:pPr/>
              <a:t>3/31/2019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2845167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277976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47B21-6B3C-4872-A670-1D5869F9C73C}" type="datetimeFigureOut">
              <a:rPr lang="en-US" smtClean="0"/>
              <a:pPr/>
              <a:t>3/31/2019</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812791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0747B21-6B3C-4872-A670-1D5869F9C73C}" type="datetimeFigureOut">
              <a:rPr lang="en-US" smtClean="0"/>
              <a:pPr/>
              <a:t>3/31/2019</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3966008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47B21-6B3C-4872-A670-1D5869F9C73C}" type="datetimeFigureOut">
              <a:rPr lang="en-US" smtClean="0"/>
              <a:pPr/>
              <a:t>3/31/2019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142410348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2326720"/>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747B21-6B3C-4872-A670-1D5869F9C73C}" type="datetimeFigureOut">
              <a:rPr lang="en-US" smtClean="0"/>
              <a:pPr/>
              <a:t>3/31/2019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8FDA07B-A9B3-4043-BD49-D53D97741629}" type="slidenum">
              <a:rPr lang="en-US" smtClean="0"/>
              <a:pPr/>
              <a:t>‹#›</a:t>
            </a:fld>
            <a:endParaRPr lang="en-US"/>
          </a:p>
        </p:txBody>
      </p:sp>
    </p:spTree>
    <p:extLst>
      <p:ext uri="{BB962C8B-B14F-4D97-AF65-F5344CB8AC3E}">
        <p14:creationId xmlns:p14="http://schemas.microsoft.com/office/powerpoint/2010/main" val="483205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F0747B21-6B3C-4872-A670-1D5869F9C73C}" type="datetimeFigureOut">
              <a:rPr lang="en-US" smtClean="0"/>
              <a:pPr/>
              <a:t>3/31/2019</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8FDA07B-A9B3-4043-BD49-D53D97741629}" type="slidenum">
              <a:rPr lang="en-US" smtClean="0"/>
              <a:pPr/>
              <a:t>‹#›</a:t>
            </a:fld>
            <a:endParaRPr lang="en-US"/>
          </a:p>
        </p:txBody>
      </p:sp>
    </p:spTree>
    <p:extLst>
      <p:ext uri="{BB962C8B-B14F-4D97-AF65-F5344CB8AC3E}">
        <p14:creationId xmlns:p14="http://schemas.microsoft.com/office/powerpoint/2010/main" val="371159015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609600"/>
            <a:ext cx="8229600" cy="5082181"/>
          </a:xfrm>
        </p:spPr>
        <p:txBody>
          <a:bodyPr>
            <a:normAutofit/>
          </a:bodyPr>
          <a:lstStyle/>
          <a:p>
            <a:r>
              <a:rPr lang="en-US" sz="4900" b="1" dirty="0" smtClean="0">
                <a:latin typeface="Berlin Sans FB Demi" pitchFamily="34" charset="0"/>
              </a:rPr>
              <a:t>Life Change,</a:t>
            </a:r>
            <a:br>
              <a:rPr lang="en-US" sz="4900" b="1" dirty="0" smtClean="0">
                <a:latin typeface="Berlin Sans FB Demi" pitchFamily="34" charset="0"/>
              </a:rPr>
            </a:br>
            <a:r>
              <a:rPr lang="en-US" sz="4900" b="1" dirty="0" smtClean="0">
                <a:latin typeface="Berlin Sans FB Demi" pitchFamily="34" charset="0"/>
              </a:rPr>
              <a:t>Trust in God’s Promises</a:t>
            </a:r>
            <a:br>
              <a:rPr lang="en-US" sz="4900" b="1" dirty="0" smtClean="0">
                <a:latin typeface="Berlin Sans FB Demi" pitchFamily="34" charset="0"/>
              </a:rPr>
            </a:br>
            <a:r>
              <a:rPr lang="zh-TW" altLang="en-US" sz="4900" b="1" dirty="0"/>
              <a:t>生活中的變</a:t>
            </a:r>
            <a:r>
              <a:rPr lang="zh-TW" altLang="en-US" sz="4900" b="1" dirty="0" smtClean="0"/>
              <a:t>化</a:t>
            </a:r>
            <a:r>
              <a:rPr lang="en-US" altLang="zh-TW" sz="4900" b="1" dirty="0" smtClean="0"/>
              <a:t>,</a:t>
            </a:r>
            <a:br>
              <a:rPr lang="en-US" altLang="zh-TW" sz="4900" b="1" dirty="0" smtClean="0"/>
            </a:br>
            <a:r>
              <a:rPr lang="zh-TW" altLang="en-US" sz="4900" b="1" dirty="0"/>
              <a:t>信靠上帝的應許</a:t>
            </a:r>
            <a:r>
              <a:rPr lang="en-US" b="1" dirty="0" smtClean="0">
                <a:latin typeface="Berlin Sans FB Demi" pitchFamily="34" charset="0"/>
              </a:rPr>
              <a:t/>
            </a:r>
            <a:br>
              <a:rPr lang="en-US" b="1" dirty="0" smtClean="0">
                <a:latin typeface="Berlin Sans FB Demi" pitchFamily="34" charset="0"/>
              </a:rPr>
            </a:br>
            <a:r>
              <a:rPr lang="en-US" altLang="ja-JP" b="1" dirty="0" smtClean="0">
                <a:latin typeface="Berlin Sans FB Demi" pitchFamily="34" charset="0"/>
              </a:rPr>
              <a:t/>
            </a:r>
            <a:br>
              <a:rPr lang="en-US" altLang="ja-JP" b="1" dirty="0" smtClean="0">
                <a:latin typeface="Berlin Sans FB Demi" pitchFamily="34" charset="0"/>
              </a:rPr>
            </a:br>
            <a:r>
              <a:rPr lang="en-US" altLang="ja-JP" sz="3200" dirty="0" smtClean="0">
                <a:latin typeface="Bahnschrift SemiBold SemiConden" panose="020B0502040204020203" pitchFamily="34" charset="0"/>
              </a:rPr>
              <a:t>Jeremiah </a:t>
            </a:r>
            <a:r>
              <a:rPr lang="en-US" sz="3200" dirty="0" smtClean="0">
                <a:latin typeface="Bahnschrift SemiBold SemiConden" panose="020B0502040204020203" pitchFamily="34" charset="0"/>
              </a:rPr>
              <a:t>29:11-13</a:t>
            </a:r>
            <a:r>
              <a:rPr lang="en-US" altLang="ja-JP" sz="3200" dirty="0" smtClean="0">
                <a:latin typeface="Bahnschrift SemiBold SemiConden" panose="020B0502040204020203" pitchFamily="34" charset="0"/>
              </a:rPr>
              <a:t/>
            </a:r>
            <a:br>
              <a:rPr lang="en-US" altLang="ja-JP" sz="3200" dirty="0" smtClean="0">
                <a:latin typeface="Bahnschrift SemiBold SemiConden" panose="020B0502040204020203" pitchFamily="34" charset="0"/>
              </a:rPr>
            </a:br>
            <a:r>
              <a:rPr lang="en-US" altLang="ja-JP" sz="3200" dirty="0" smtClean="0">
                <a:latin typeface="Bahnschrift SemiBold SemiConden" panose="020B0502040204020203" pitchFamily="34" charset="0"/>
              </a:rPr>
              <a:t>Philippians 4:6,7</a:t>
            </a:r>
            <a:endParaRPr lang="en-US" sz="3200" dirty="0">
              <a:latin typeface="Bahnschrift SemiBold SemiConden" panose="020B0502040204020203" pitchFamily="34" charset="0"/>
            </a:endParaRPr>
          </a:p>
        </p:txBody>
      </p:sp>
      <p:sp>
        <p:nvSpPr>
          <p:cNvPr id="3" name="Subtitle 2"/>
          <p:cNvSpPr>
            <a:spLocks noGrp="1"/>
          </p:cNvSpPr>
          <p:nvPr>
            <p:ph type="subTitle" idx="1"/>
          </p:nvPr>
        </p:nvSpPr>
        <p:spPr>
          <a:xfrm>
            <a:off x="6400800" y="5334000"/>
            <a:ext cx="2438400" cy="1126283"/>
          </a:xfrm>
        </p:spPr>
        <p:txBody>
          <a:bodyPr>
            <a:normAutofit fontScale="92500" lnSpcReduction="10000"/>
          </a:bodyPr>
          <a:lstStyle/>
          <a:p>
            <a:r>
              <a:rPr lang="en-US" dirty="0" smtClean="0">
                <a:latin typeface="Berlin Sans FB Demi" pitchFamily="34" charset="0"/>
              </a:rPr>
              <a:t>Sunday Message</a:t>
            </a:r>
          </a:p>
          <a:p>
            <a:r>
              <a:rPr lang="en-US" dirty="0" smtClean="0">
                <a:latin typeface="Berlin Sans FB Demi" pitchFamily="34" charset="0"/>
              </a:rPr>
              <a:t>March 31, 2019</a:t>
            </a:r>
          </a:p>
          <a:p>
            <a:r>
              <a:rPr lang="en-US" sz="2000" dirty="0" smtClean="0">
                <a:latin typeface="Berlin Sans FB Demi" pitchFamily="34" charset="0"/>
              </a:rPr>
              <a:t>Scott Weaver</a:t>
            </a:r>
            <a:endParaRPr lang="en-US" sz="2000" dirty="0">
              <a:latin typeface="Berlin Sans FB Dem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1" y="624110"/>
            <a:ext cx="7086600" cy="899890"/>
          </a:xfrm>
        </p:spPr>
        <p:txBody>
          <a:bodyPr>
            <a:normAutofit fontScale="90000"/>
          </a:bodyPr>
          <a:lstStyle/>
          <a:p>
            <a:r>
              <a:rPr lang="en-US" dirty="0" smtClean="0"/>
              <a:t>A Letter from Prophet Jeremiah</a:t>
            </a:r>
            <a:endParaRPr lang="en-US" dirty="0"/>
          </a:p>
        </p:txBody>
      </p:sp>
      <p:sp>
        <p:nvSpPr>
          <p:cNvPr id="3" name="Content Placeholder 2"/>
          <p:cNvSpPr>
            <a:spLocks noGrp="1"/>
          </p:cNvSpPr>
          <p:nvPr>
            <p:ph idx="1"/>
          </p:nvPr>
        </p:nvSpPr>
        <p:spPr>
          <a:xfrm>
            <a:off x="914400" y="1447800"/>
            <a:ext cx="7848600" cy="4953000"/>
          </a:xfrm>
        </p:spPr>
        <p:txBody>
          <a:bodyPr>
            <a:normAutofit/>
          </a:bodyPr>
          <a:lstStyle/>
          <a:p>
            <a:pPr marL="0" indent="0">
              <a:buNone/>
            </a:pPr>
            <a:r>
              <a:rPr lang="en-US" sz="3000" b="1" dirty="0"/>
              <a:t>For I know the plans I have for you, declares the LORD, plans for welfare and not for evil, to give you a future and a hope</a:t>
            </a:r>
            <a:r>
              <a:rPr lang="en-US" sz="3000" b="1" dirty="0" smtClean="0"/>
              <a:t>.</a:t>
            </a:r>
          </a:p>
          <a:p>
            <a:pPr marL="0" indent="0">
              <a:buNone/>
            </a:pPr>
            <a:r>
              <a:rPr lang="en-US" sz="3000" b="1" dirty="0" smtClean="0"/>
              <a:t>Then </a:t>
            </a:r>
            <a:r>
              <a:rPr lang="en-US" sz="3000" b="1" dirty="0"/>
              <a:t>you will call upon me and come and pray to me, and I will hear you. </a:t>
            </a:r>
            <a:endParaRPr lang="en-US" sz="3000" b="1" dirty="0" smtClean="0"/>
          </a:p>
          <a:p>
            <a:pPr marL="0" indent="0">
              <a:buNone/>
            </a:pPr>
            <a:r>
              <a:rPr lang="en-US" sz="3000" b="1" dirty="0" smtClean="0"/>
              <a:t>You </a:t>
            </a:r>
            <a:r>
              <a:rPr lang="en-US" sz="3000" b="1" dirty="0"/>
              <a:t>will seek me and find me, when you seek me with all your heart</a:t>
            </a:r>
            <a:r>
              <a:rPr lang="en-US" sz="3000" b="1" dirty="0" smtClean="0"/>
              <a:t>.</a:t>
            </a:r>
          </a:p>
          <a:p>
            <a:pPr algn="r"/>
            <a:r>
              <a:rPr lang="en-US" dirty="0" smtClean="0"/>
              <a:t>Jeremiah 29:11-13</a:t>
            </a:r>
            <a:endParaRPr lang="en-US" dirty="0"/>
          </a:p>
          <a:p>
            <a:endParaRPr lang="en-US" dirty="0"/>
          </a:p>
        </p:txBody>
      </p:sp>
    </p:spTree>
    <p:extLst>
      <p:ext uri="{BB962C8B-B14F-4D97-AF65-F5344CB8AC3E}">
        <p14:creationId xmlns:p14="http://schemas.microsoft.com/office/powerpoint/2010/main" val="2231129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Large Scale Promises</a:t>
            </a:r>
            <a:endParaRPr lang="en-US" dirty="0"/>
          </a:p>
        </p:txBody>
      </p:sp>
      <p:sp>
        <p:nvSpPr>
          <p:cNvPr id="3" name="Content Placeholder 2"/>
          <p:cNvSpPr>
            <a:spLocks noGrp="1"/>
          </p:cNvSpPr>
          <p:nvPr>
            <p:ph idx="1"/>
          </p:nvPr>
        </p:nvSpPr>
        <p:spPr>
          <a:xfrm>
            <a:off x="685800" y="1524000"/>
            <a:ext cx="8077200" cy="5029200"/>
          </a:xfrm>
        </p:spPr>
        <p:txBody>
          <a:bodyPr>
            <a:normAutofit/>
          </a:bodyPr>
          <a:lstStyle/>
          <a:p>
            <a:pPr lvl="1"/>
            <a:r>
              <a:rPr lang="en-US" sz="2800" dirty="0"/>
              <a:t>We grow in spiritual maturity</a:t>
            </a:r>
          </a:p>
          <a:p>
            <a:pPr lvl="1"/>
            <a:r>
              <a:rPr lang="en-US" sz="2800" dirty="0"/>
              <a:t>We move forward </a:t>
            </a:r>
            <a:r>
              <a:rPr lang="en-US" sz="2800" dirty="0" smtClean="0"/>
              <a:t>to </a:t>
            </a:r>
            <a:r>
              <a:rPr lang="en-US" sz="2800" dirty="0"/>
              <a:t>a destination</a:t>
            </a:r>
          </a:p>
          <a:p>
            <a:pPr marL="0" indent="0">
              <a:buNone/>
            </a:pPr>
            <a:endParaRPr lang="en-US" sz="2800" dirty="0" smtClean="0"/>
          </a:p>
          <a:p>
            <a:pPr marL="0" indent="0">
              <a:buNone/>
            </a:pPr>
            <a:r>
              <a:rPr lang="en-US" sz="2800" b="1" dirty="0" smtClean="0"/>
              <a:t>So, God will…</a:t>
            </a:r>
          </a:p>
          <a:p>
            <a:pPr lvl="1"/>
            <a:r>
              <a:rPr lang="en-US" sz="2800" dirty="0" smtClean="0"/>
              <a:t>Lead us</a:t>
            </a:r>
          </a:p>
          <a:p>
            <a:pPr lvl="1"/>
            <a:r>
              <a:rPr lang="en-US" sz="2800" dirty="0" smtClean="0"/>
              <a:t>Comfort us</a:t>
            </a:r>
          </a:p>
          <a:p>
            <a:pPr lvl="1"/>
            <a:r>
              <a:rPr lang="en-US" sz="2800" dirty="0" smtClean="0"/>
              <a:t>Protect us</a:t>
            </a:r>
          </a:p>
          <a:p>
            <a:pPr lvl="1"/>
            <a:r>
              <a:rPr lang="en-US" sz="2800" dirty="0" smtClean="0"/>
              <a:t>Provide for us</a:t>
            </a:r>
          </a:p>
          <a:p>
            <a:pPr lvl="1"/>
            <a:endParaRPr lang="en-US" sz="2400" dirty="0"/>
          </a:p>
          <a:p>
            <a:pPr marL="457200" lvl="1" indent="0">
              <a:buNone/>
            </a:pPr>
            <a:endParaRPr lang="en-US" dirty="0"/>
          </a:p>
        </p:txBody>
      </p:sp>
    </p:spTree>
    <p:extLst>
      <p:ext uri="{BB962C8B-B14F-4D97-AF65-F5344CB8AC3E}">
        <p14:creationId xmlns:p14="http://schemas.microsoft.com/office/powerpoint/2010/main" val="2313411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457200"/>
            <a:ext cx="7391400" cy="899890"/>
          </a:xfrm>
        </p:spPr>
        <p:txBody>
          <a:bodyPr>
            <a:normAutofit/>
          </a:bodyPr>
          <a:lstStyle/>
          <a:p>
            <a:r>
              <a:rPr lang="en-US" dirty="0" smtClean="0"/>
              <a:t>God’s Saving Grace</a:t>
            </a:r>
            <a:endParaRPr lang="en-US" dirty="0"/>
          </a:p>
        </p:txBody>
      </p:sp>
      <p:sp>
        <p:nvSpPr>
          <p:cNvPr id="3" name="Content Placeholder 2"/>
          <p:cNvSpPr>
            <a:spLocks noGrp="1"/>
          </p:cNvSpPr>
          <p:nvPr>
            <p:ph idx="1"/>
          </p:nvPr>
        </p:nvSpPr>
        <p:spPr>
          <a:xfrm>
            <a:off x="762000" y="1383014"/>
            <a:ext cx="8153400" cy="5058736"/>
          </a:xfrm>
        </p:spPr>
        <p:txBody>
          <a:bodyPr>
            <a:normAutofit/>
          </a:bodyPr>
          <a:lstStyle/>
          <a:p>
            <a:pPr marL="0" indent="0">
              <a:buNone/>
            </a:pPr>
            <a:r>
              <a:rPr lang="en-US" sz="2400" b="1" dirty="0" smtClean="0"/>
              <a:t>The Ultimate Promise: Our restored relationship to </a:t>
            </a:r>
            <a:r>
              <a:rPr lang="en-US" sz="2400" b="1" dirty="0"/>
              <a:t>God</a:t>
            </a:r>
          </a:p>
          <a:p>
            <a:pPr marL="0" indent="0">
              <a:buNone/>
            </a:pPr>
            <a:endParaRPr lang="en-US" b="1" dirty="0"/>
          </a:p>
          <a:p>
            <a:pPr marL="0" indent="0">
              <a:buNone/>
            </a:pPr>
            <a:r>
              <a:rPr lang="en-US" b="1" dirty="0" smtClean="0"/>
              <a:t>On Mount Mariah…</a:t>
            </a:r>
          </a:p>
          <a:p>
            <a:r>
              <a:rPr lang="en-US" sz="2400" dirty="0" smtClean="0"/>
              <a:t>So </a:t>
            </a:r>
            <a:r>
              <a:rPr lang="en-US" sz="2400" dirty="0"/>
              <a:t>Abraham called the name of that place, "The LORD will provide"; as it is said to this day, "On the mount of the LORD it shall be provided." </a:t>
            </a:r>
            <a:endParaRPr lang="en-US" sz="2400" dirty="0" smtClean="0"/>
          </a:p>
          <a:p>
            <a:pPr lvl="1" algn="r"/>
            <a:r>
              <a:rPr lang="en-US" dirty="0" smtClean="0"/>
              <a:t>Genesis 22:24</a:t>
            </a:r>
          </a:p>
          <a:p>
            <a:pPr lvl="1" algn="r"/>
            <a:endParaRPr lang="en-US" dirty="0"/>
          </a:p>
          <a:p>
            <a:r>
              <a:rPr lang="en-US" sz="2400" dirty="0"/>
              <a:t>and </a:t>
            </a:r>
            <a:r>
              <a:rPr lang="en-US" sz="2400" dirty="0" smtClean="0"/>
              <a:t>Jesus </a:t>
            </a:r>
            <a:r>
              <a:rPr lang="en-US" sz="2400" dirty="0"/>
              <a:t>went out, bearing his own cross, to the place called The Place of a Skull, which in Aramaic is called </a:t>
            </a:r>
            <a:r>
              <a:rPr lang="en-US" sz="2400" dirty="0" smtClean="0"/>
              <a:t>Golgotha. </a:t>
            </a:r>
            <a:r>
              <a:rPr lang="en-US" sz="2400" dirty="0"/>
              <a:t>There they crucified </a:t>
            </a:r>
            <a:r>
              <a:rPr lang="en-US" sz="2400" dirty="0" smtClean="0"/>
              <a:t>him…</a:t>
            </a:r>
            <a:endParaRPr lang="en-US" sz="2400" dirty="0"/>
          </a:p>
          <a:p>
            <a:pPr lvl="1" algn="r"/>
            <a:r>
              <a:rPr lang="en-US" dirty="0" smtClean="0"/>
              <a:t>John 19: 17-18, </a:t>
            </a:r>
            <a:endParaRPr lang="en-US" dirty="0"/>
          </a:p>
          <a:p>
            <a:endParaRPr lang="en-US" dirty="0"/>
          </a:p>
        </p:txBody>
      </p:sp>
      <p:sp>
        <p:nvSpPr>
          <p:cNvPr id="5" name="TextBox 4"/>
          <p:cNvSpPr txBox="1"/>
          <p:nvPr/>
        </p:nvSpPr>
        <p:spPr>
          <a:xfrm>
            <a:off x="1260835" y="5562600"/>
            <a:ext cx="7239000" cy="369332"/>
          </a:xfrm>
          <a:prstGeom prst="rect">
            <a:avLst/>
          </a:prstGeom>
          <a:noFill/>
        </p:spPr>
        <p:txBody>
          <a:bodyPr wrap="square" rtlCol="0">
            <a:spAutoFit/>
          </a:bodyPr>
          <a:lstStyle/>
          <a:p>
            <a:endParaRPr lang="en-US" b="1" dirty="0"/>
          </a:p>
        </p:txBody>
      </p:sp>
    </p:spTree>
    <p:extLst>
      <p:ext uri="{BB962C8B-B14F-4D97-AF65-F5344CB8AC3E}">
        <p14:creationId xmlns:p14="http://schemas.microsoft.com/office/powerpoint/2010/main" val="23799232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568853"/>
            <a:ext cx="2841397" cy="3777622"/>
          </a:xfrm>
        </p:spPr>
        <p:txBody>
          <a:bodyPr>
            <a:normAutofit/>
          </a:bodyPr>
          <a:lstStyle/>
          <a:p>
            <a:pPr marL="0" indent="0" algn="ctr">
              <a:buNone/>
            </a:pPr>
            <a:r>
              <a:rPr lang="en-US" sz="4400" b="1" dirty="0" smtClean="0"/>
              <a:t>The One, True</a:t>
            </a:r>
          </a:p>
          <a:p>
            <a:pPr marL="0" indent="0" algn="ctr">
              <a:buNone/>
            </a:pPr>
            <a:r>
              <a:rPr lang="en-US" sz="4400" b="1" dirty="0" smtClean="0"/>
              <a:t>God</a:t>
            </a:r>
            <a:endParaRPr lang="en-US" sz="9600" b="1" dirty="0"/>
          </a:p>
        </p:txBody>
      </p:sp>
      <p:sp>
        <p:nvSpPr>
          <p:cNvPr id="2" name="TextBox 1"/>
          <p:cNvSpPr txBox="1"/>
          <p:nvPr/>
        </p:nvSpPr>
        <p:spPr>
          <a:xfrm>
            <a:off x="3755796" y="2257335"/>
            <a:ext cx="1295400" cy="1200329"/>
          </a:xfrm>
          <a:prstGeom prst="rect">
            <a:avLst/>
          </a:prstGeom>
          <a:noFill/>
        </p:spPr>
        <p:txBody>
          <a:bodyPr wrap="square" rtlCol="0">
            <a:spAutoFit/>
          </a:bodyPr>
          <a:lstStyle/>
          <a:p>
            <a:r>
              <a:rPr lang="en-US" sz="7200" b="1" dirty="0">
                <a:latin typeface="Arial Black" panose="020B0A04020102020204" pitchFamily="34" charset="0"/>
                <a:cs typeface="Calibri" panose="020F0502020204030204" pitchFamily="34" charset="0"/>
              </a:rPr>
              <a:t>≠</a:t>
            </a:r>
            <a:endParaRPr lang="en-US" sz="7200" b="1" dirty="0">
              <a:latin typeface="Arial Black" panose="020B0A040201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24400" y="1066800"/>
            <a:ext cx="4065839" cy="3808336"/>
          </a:xfrm>
          <a:prstGeom prst="rect">
            <a:avLst/>
          </a:prstGeom>
        </p:spPr>
      </p:pic>
    </p:spTree>
    <p:extLst>
      <p:ext uri="{BB962C8B-B14F-4D97-AF65-F5344CB8AC3E}">
        <p14:creationId xmlns:p14="http://schemas.microsoft.com/office/powerpoint/2010/main" val="2924559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1" y="624110"/>
            <a:ext cx="7239000" cy="1280890"/>
          </a:xfrm>
        </p:spPr>
        <p:txBody>
          <a:bodyPr/>
          <a:lstStyle/>
          <a:p>
            <a:r>
              <a:rPr lang="en-US" dirty="0" smtClean="0"/>
              <a:t>We Need to Know</a:t>
            </a:r>
            <a:endParaRPr lang="en-US" dirty="0"/>
          </a:p>
        </p:txBody>
      </p:sp>
      <p:sp>
        <p:nvSpPr>
          <p:cNvPr id="3" name="Content Placeholder 2"/>
          <p:cNvSpPr>
            <a:spLocks noGrp="1"/>
          </p:cNvSpPr>
          <p:nvPr>
            <p:ph idx="1"/>
          </p:nvPr>
        </p:nvSpPr>
        <p:spPr>
          <a:xfrm>
            <a:off x="1313469" y="1600200"/>
            <a:ext cx="7601931" cy="3777622"/>
          </a:xfrm>
        </p:spPr>
        <p:txBody>
          <a:bodyPr/>
          <a:lstStyle/>
          <a:p>
            <a:pPr>
              <a:lnSpc>
                <a:spcPct val="150000"/>
              </a:lnSpc>
            </a:pPr>
            <a:r>
              <a:rPr lang="en-US" sz="2800" b="1" dirty="0"/>
              <a:t>How God shares his </a:t>
            </a:r>
            <a:r>
              <a:rPr lang="en-US" sz="2800" b="1" dirty="0" smtClean="0"/>
              <a:t>promises</a:t>
            </a:r>
            <a:endParaRPr lang="en-US" sz="2800" b="1" dirty="0"/>
          </a:p>
          <a:p>
            <a:pPr>
              <a:lnSpc>
                <a:spcPct val="150000"/>
              </a:lnSpc>
            </a:pPr>
            <a:r>
              <a:rPr lang="en-US" sz="2800" b="1" dirty="0"/>
              <a:t>God’s ultimate purpose for </a:t>
            </a:r>
            <a:r>
              <a:rPr lang="en-US" sz="2800" b="1" dirty="0" smtClean="0"/>
              <a:t>humanity</a:t>
            </a:r>
          </a:p>
          <a:p>
            <a:pPr>
              <a:lnSpc>
                <a:spcPct val="150000"/>
              </a:lnSpc>
            </a:pPr>
            <a:r>
              <a:rPr lang="en-US" sz="2800" b="1" dirty="0" smtClean="0"/>
              <a:t>Rules of the “game”, if you will</a:t>
            </a:r>
          </a:p>
          <a:p>
            <a:endParaRPr lang="en-US" dirty="0"/>
          </a:p>
        </p:txBody>
      </p:sp>
    </p:spTree>
    <p:extLst>
      <p:ext uri="{BB962C8B-B14F-4D97-AF65-F5344CB8AC3E}">
        <p14:creationId xmlns:p14="http://schemas.microsoft.com/office/powerpoint/2010/main" val="747678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304800"/>
            <a:ext cx="6589199" cy="1280890"/>
          </a:xfrm>
        </p:spPr>
        <p:txBody>
          <a:bodyPr/>
          <a:lstStyle/>
          <a:p>
            <a:r>
              <a:rPr lang="en-US" dirty="0" smtClean="0"/>
              <a:t>Some Ways God Works</a:t>
            </a:r>
            <a:endParaRPr lang="en-US" dirty="0"/>
          </a:p>
        </p:txBody>
      </p:sp>
      <p:sp>
        <p:nvSpPr>
          <p:cNvPr id="3" name="Content Placeholder 2"/>
          <p:cNvSpPr>
            <a:spLocks noGrp="1"/>
          </p:cNvSpPr>
          <p:nvPr>
            <p:ph idx="1"/>
          </p:nvPr>
        </p:nvSpPr>
        <p:spPr>
          <a:xfrm>
            <a:off x="741899" y="1295400"/>
            <a:ext cx="8153400" cy="5415121"/>
          </a:xfrm>
        </p:spPr>
        <p:txBody>
          <a:bodyPr>
            <a:noAutofit/>
          </a:bodyPr>
          <a:lstStyle/>
          <a:p>
            <a:r>
              <a:rPr lang="en-US" sz="2400" b="1" dirty="0" smtClean="0"/>
              <a:t>Good Shepard, Good Father, Mighty Warrior</a:t>
            </a:r>
          </a:p>
          <a:p>
            <a:r>
              <a:rPr lang="en-US" sz="2400" b="1" dirty="0"/>
              <a:t>God works through </a:t>
            </a:r>
            <a:r>
              <a:rPr lang="en-US" sz="2400" b="1" dirty="0" smtClean="0"/>
              <a:t>people</a:t>
            </a:r>
          </a:p>
          <a:p>
            <a:r>
              <a:rPr lang="en-US" sz="2400" b="1" dirty="0" smtClean="0"/>
              <a:t>God has given us the choice to make good and bad decisions</a:t>
            </a:r>
            <a:r>
              <a:rPr lang="en-US" sz="2400" dirty="0" smtClean="0"/>
              <a:t>…</a:t>
            </a:r>
          </a:p>
          <a:p>
            <a:pPr marL="457200" lvl="1" indent="0">
              <a:buNone/>
            </a:pPr>
            <a:r>
              <a:rPr lang="en-US" sz="2400" dirty="0" smtClean="0"/>
              <a:t>…and opportunity to live with </a:t>
            </a:r>
            <a:r>
              <a:rPr lang="en-US" sz="2400" dirty="0"/>
              <a:t>the </a:t>
            </a:r>
            <a:r>
              <a:rPr lang="en-US" sz="2400" dirty="0" smtClean="0"/>
              <a:t>consequences</a:t>
            </a:r>
          </a:p>
          <a:p>
            <a:r>
              <a:rPr lang="en-US" sz="2400" b="1" dirty="0" smtClean="0"/>
              <a:t>God communicates through:</a:t>
            </a:r>
          </a:p>
          <a:p>
            <a:pPr marL="857250" lvl="2" indent="0">
              <a:buNone/>
            </a:pPr>
            <a:r>
              <a:rPr lang="en-US" sz="2200" dirty="0" smtClean="0"/>
              <a:t>1) Bible</a:t>
            </a:r>
          </a:p>
          <a:p>
            <a:pPr marL="857250" lvl="2" indent="0">
              <a:buNone/>
            </a:pPr>
            <a:r>
              <a:rPr lang="en-US" sz="2200" dirty="0" smtClean="0"/>
              <a:t>2) Holy Spirit</a:t>
            </a:r>
          </a:p>
          <a:p>
            <a:pPr marL="857250" lvl="2" indent="0">
              <a:buNone/>
            </a:pPr>
            <a:r>
              <a:rPr lang="en-US" sz="2200" dirty="0" smtClean="0"/>
              <a:t>3) People in our lives</a:t>
            </a:r>
          </a:p>
          <a:p>
            <a:pPr marL="857250" lvl="2" indent="0">
              <a:buNone/>
            </a:pPr>
            <a:r>
              <a:rPr lang="en-US" sz="2200" dirty="0" smtClean="0"/>
              <a:t>4) Circumstances</a:t>
            </a:r>
          </a:p>
        </p:txBody>
      </p:sp>
    </p:spTree>
    <p:extLst>
      <p:ext uri="{BB962C8B-B14F-4D97-AF65-F5344CB8AC3E}">
        <p14:creationId xmlns:p14="http://schemas.microsoft.com/office/powerpoint/2010/main" val="37999228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57200"/>
            <a:ext cx="6589199" cy="1280890"/>
          </a:xfrm>
        </p:spPr>
        <p:txBody>
          <a:bodyPr/>
          <a:lstStyle/>
          <a:p>
            <a:r>
              <a:rPr lang="en-US" dirty="0" smtClean="0"/>
              <a:t>Our Part is to Follow God</a:t>
            </a:r>
            <a:endParaRPr lang="en-US" dirty="0"/>
          </a:p>
        </p:txBody>
      </p:sp>
      <p:sp>
        <p:nvSpPr>
          <p:cNvPr id="3" name="Content Placeholder 2"/>
          <p:cNvSpPr>
            <a:spLocks noGrp="1"/>
          </p:cNvSpPr>
          <p:nvPr>
            <p:ph idx="1"/>
          </p:nvPr>
        </p:nvSpPr>
        <p:spPr>
          <a:xfrm>
            <a:off x="838200" y="1371600"/>
            <a:ext cx="7696200" cy="4953000"/>
          </a:xfrm>
        </p:spPr>
        <p:txBody>
          <a:bodyPr>
            <a:normAutofit/>
          </a:bodyPr>
          <a:lstStyle/>
          <a:p>
            <a:pPr marL="0" indent="0">
              <a:buNone/>
            </a:pPr>
            <a:r>
              <a:rPr lang="en-US" sz="2400" b="1" dirty="0"/>
              <a:t>We are Human Beings, not Human Doings</a:t>
            </a:r>
          </a:p>
          <a:p>
            <a:r>
              <a:rPr lang="en-US" b="1" dirty="0" smtClean="0"/>
              <a:t>Have faith</a:t>
            </a:r>
          </a:p>
          <a:p>
            <a:pPr marL="0" indent="0">
              <a:buNone/>
            </a:pPr>
            <a:r>
              <a:rPr lang="en-US" sz="2400" dirty="0" smtClean="0"/>
              <a:t>And </a:t>
            </a:r>
            <a:r>
              <a:rPr lang="en-US" sz="2400" dirty="0"/>
              <a:t>without faith it is impossible to please him, for whoever would draw near to God must believe that he exists and that he rewards those who seek him. </a:t>
            </a:r>
            <a:endParaRPr lang="en-US" sz="2400" dirty="0" smtClean="0"/>
          </a:p>
          <a:p>
            <a:pPr marL="457200" lvl="1" indent="0" algn="r">
              <a:buNone/>
            </a:pPr>
            <a:r>
              <a:rPr lang="en-US" i="1" dirty="0" smtClean="0"/>
              <a:t>Hebrews 11:6</a:t>
            </a:r>
            <a:endParaRPr lang="en-US" i="1" dirty="0"/>
          </a:p>
          <a:p>
            <a:r>
              <a:rPr lang="en-US" b="1" dirty="0" smtClean="0"/>
              <a:t>Have to work…hard…in life</a:t>
            </a:r>
          </a:p>
          <a:p>
            <a:pPr marL="0" indent="0">
              <a:buNone/>
            </a:pPr>
            <a:r>
              <a:rPr lang="en-US" sz="2400" dirty="0"/>
              <a:t>But seek first the kingdom of God and his righteousness, and all these things will be added to you</a:t>
            </a:r>
            <a:r>
              <a:rPr lang="en-US" sz="2400" dirty="0" smtClean="0"/>
              <a:t>.      </a:t>
            </a:r>
          </a:p>
          <a:p>
            <a:pPr marL="0" indent="0" algn="r">
              <a:buNone/>
            </a:pPr>
            <a:r>
              <a:rPr lang="en-US" dirty="0" smtClean="0"/>
              <a:t>											</a:t>
            </a:r>
            <a:r>
              <a:rPr lang="en-US" i="1" dirty="0" smtClean="0"/>
              <a:t>Matthew </a:t>
            </a:r>
            <a:r>
              <a:rPr lang="en-US" i="1" dirty="0"/>
              <a:t>6:33</a:t>
            </a:r>
          </a:p>
          <a:p>
            <a:pPr marL="0" indent="0">
              <a:buNone/>
            </a:pPr>
            <a:endParaRPr lang="en-US" dirty="0" smtClean="0"/>
          </a:p>
          <a:p>
            <a:endParaRPr lang="en-US" dirty="0"/>
          </a:p>
        </p:txBody>
      </p:sp>
    </p:spTree>
    <p:extLst>
      <p:ext uri="{BB962C8B-B14F-4D97-AF65-F5344CB8AC3E}">
        <p14:creationId xmlns:p14="http://schemas.microsoft.com/office/powerpoint/2010/main" val="17950175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80530"/>
            <a:ext cx="7906801" cy="4495800"/>
          </a:xfrm>
        </p:spPr>
        <p:txBody>
          <a:bodyPr/>
          <a:lstStyle/>
          <a:p>
            <a:r>
              <a:rPr lang="en-US" sz="2000" b="1" dirty="0" smtClean="0"/>
              <a:t>20’s build your foundation</a:t>
            </a:r>
            <a:r>
              <a:rPr lang="en-US" dirty="0" smtClean="0"/>
              <a:t>… 10,000 hours of skill building</a:t>
            </a:r>
          </a:p>
          <a:p>
            <a:r>
              <a:rPr lang="en-US" sz="2000" b="1" dirty="0" smtClean="0"/>
              <a:t>30’s Application of skills</a:t>
            </a:r>
          </a:p>
          <a:p>
            <a:r>
              <a:rPr lang="en-US" sz="2000" b="1" dirty="0" smtClean="0"/>
              <a:t>40’s Expansion</a:t>
            </a:r>
          </a:p>
          <a:p>
            <a:r>
              <a:rPr lang="en-US" sz="2000" b="1" dirty="0" smtClean="0"/>
              <a:t>50’s-70’s Attempt big things</a:t>
            </a:r>
            <a:r>
              <a:rPr lang="en-US" dirty="0" smtClean="0"/>
              <a:t>… success is uncertain</a:t>
            </a:r>
          </a:p>
          <a:p>
            <a:r>
              <a:rPr lang="en-US" sz="2000" b="1" dirty="0" smtClean="0"/>
              <a:t>70’s Sage </a:t>
            </a:r>
            <a:r>
              <a:rPr lang="en-US" dirty="0" smtClean="0"/>
              <a:t>…preventing the next generation from giving up</a:t>
            </a:r>
          </a:p>
          <a:p>
            <a:endParaRPr lang="en-US" dirty="0"/>
          </a:p>
          <a:p>
            <a:r>
              <a:rPr lang="en-US" sz="2000" b="1" dirty="0" smtClean="0"/>
              <a:t>20’s-&gt;30’s  Acquisition Stage </a:t>
            </a:r>
            <a:r>
              <a:rPr lang="en-US" dirty="0" smtClean="0"/>
              <a:t>…get stuff</a:t>
            </a:r>
          </a:p>
          <a:p>
            <a:r>
              <a:rPr lang="en-US" sz="2000" b="1" dirty="0" smtClean="0"/>
              <a:t>40’s+  Provide stuff for others</a:t>
            </a:r>
          </a:p>
          <a:p>
            <a:endParaRPr lang="en-US" b="1" dirty="0"/>
          </a:p>
        </p:txBody>
      </p:sp>
      <p:sp>
        <p:nvSpPr>
          <p:cNvPr id="4" name="Title 1"/>
          <p:cNvSpPr>
            <a:spLocks noGrp="1"/>
          </p:cNvSpPr>
          <p:nvPr>
            <p:ph type="title"/>
          </p:nvPr>
        </p:nvSpPr>
        <p:spPr>
          <a:xfrm>
            <a:off x="1371600" y="381000"/>
            <a:ext cx="6589199" cy="762000"/>
          </a:xfrm>
        </p:spPr>
        <p:txBody>
          <a:bodyPr/>
          <a:lstStyle/>
          <a:p>
            <a:r>
              <a:rPr lang="en-US" dirty="0" smtClean="0"/>
              <a:t>Oversimplified “Life Stages”</a:t>
            </a:r>
            <a:endParaRPr lang="en-US" dirty="0"/>
          </a:p>
        </p:txBody>
      </p:sp>
      <p:sp>
        <p:nvSpPr>
          <p:cNvPr id="5" name="TextBox 4"/>
          <p:cNvSpPr txBox="1"/>
          <p:nvPr/>
        </p:nvSpPr>
        <p:spPr>
          <a:xfrm>
            <a:off x="838200" y="5083759"/>
            <a:ext cx="8077200" cy="1200329"/>
          </a:xfrm>
          <a:prstGeom prst="rect">
            <a:avLst/>
          </a:prstGeom>
          <a:noFill/>
        </p:spPr>
        <p:txBody>
          <a:bodyPr wrap="square" rtlCol="0">
            <a:spAutoFit/>
          </a:bodyPr>
          <a:lstStyle/>
          <a:p>
            <a:pPr algn="ctr"/>
            <a:r>
              <a:rPr lang="en-US" sz="2400" b="1" dirty="0" smtClean="0"/>
              <a:t>If you are in the 20’s… build your heart’s foundation! Yes, it’s boring and tedious, but without it you will struggle doing big things later in life.</a:t>
            </a:r>
            <a:endParaRPr lang="en-US" sz="2400" b="1" dirty="0"/>
          </a:p>
        </p:txBody>
      </p:sp>
      <p:cxnSp>
        <p:nvCxnSpPr>
          <p:cNvPr id="6" name="Straight Connector 5"/>
          <p:cNvCxnSpPr/>
          <p:nvPr/>
        </p:nvCxnSpPr>
        <p:spPr>
          <a:xfrm>
            <a:off x="941397" y="3733800"/>
            <a:ext cx="7449602" cy="381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41398" y="4866680"/>
            <a:ext cx="7449601" cy="381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2605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04800"/>
            <a:ext cx="7467600" cy="838200"/>
          </a:xfrm>
        </p:spPr>
        <p:txBody>
          <a:bodyPr>
            <a:normAutofit/>
          </a:bodyPr>
          <a:lstStyle/>
          <a:p>
            <a:r>
              <a:rPr lang="en-US" dirty="0" smtClean="0"/>
              <a:t>An </a:t>
            </a:r>
            <a:r>
              <a:rPr lang="en-US" dirty="0"/>
              <a:t>Example: Choosing a </a:t>
            </a:r>
            <a:r>
              <a:rPr lang="en-US" dirty="0" smtClean="0"/>
              <a:t>Career</a:t>
            </a:r>
            <a:endParaRPr lang="en-US" dirty="0"/>
          </a:p>
        </p:txBody>
      </p:sp>
      <p:sp>
        <p:nvSpPr>
          <p:cNvPr id="3" name="Content Placeholder 2"/>
          <p:cNvSpPr>
            <a:spLocks noGrp="1"/>
          </p:cNvSpPr>
          <p:nvPr>
            <p:ph idx="1"/>
          </p:nvPr>
        </p:nvSpPr>
        <p:spPr>
          <a:xfrm>
            <a:off x="609600" y="1219200"/>
            <a:ext cx="8305800" cy="5334000"/>
          </a:xfrm>
        </p:spPr>
        <p:txBody>
          <a:bodyPr/>
          <a:lstStyle/>
          <a:p>
            <a:pPr lvl="1"/>
            <a:r>
              <a:rPr lang="en-US" sz="1800" dirty="0" smtClean="0"/>
              <a:t>I have one shot in college!</a:t>
            </a:r>
          </a:p>
          <a:p>
            <a:pPr lvl="1"/>
            <a:r>
              <a:rPr lang="en-US" sz="1800" dirty="0" smtClean="0"/>
              <a:t>How do I prepare for a future job?</a:t>
            </a:r>
          </a:p>
          <a:p>
            <a:pPr lvl="1"/>
            <a:r>
              <a:rPr lang="en-US" sz="1800" dirty="0" smtClean="0"/>
              <a:t>What if I make a mistake?</a:t>
            </a:r>
          </a:p>
          <a:p>
            <a:pPr lvl="1"/>
            <a:endParaRPr lang="en-US" sz="1800" dirty="0" smtClean="0">
              <a:sym typeface="Wingdings" panose="05000000000000000000" pitchFamily="2" charset="2"/>
            </a:endParaRPr>
          </a:p>
          <a:p>
            <a:pPr lvl="1">
              <a:buFont typeface="Wingdings" panose="05000000000000000000" pitchFamily="2" charset="2"/>
              <a:buChar char="è"/>
            </a:pPr>
            <a:r>
              <a:rPr lang="en-US" sz="2400" b="1" dirty="0" smtClean="0">
                <a:sym typeface="Wingdings" panose="05000000000000000000" pitchFamily="2" charset="2"/>
              </a:rPr>
              <a:t>Relax, don’t force it. Trust in God’s Promises!</a:t>
            </a:r>
          </a:p>
          <a:p>
            <a:pPr marL="0" indent="0">
              <a:lnSpc>
                <a:spcPct val="150000"/>
              </a:lnSpc>
              <a:buNone/>
            </a:pPr>
            <a:r>
              <a:rPr lang="en-US" sz="2000" b="1" dirty="0" smtClean="0"/>
              <a:t>Unless </a:t>
            </a:r>
            <a:r>
              <a:rPr lang="en-US" sz="2000" b="1" dirty="0"/>
              <a:t>the LORD builds the house, those who build it labor in vain. Unless the LORD watches over the city, the watchman stays awake in vain. </a:t>
            </a:r>
            <a:r>
              <a:rPr lang="en-US" sz="2000" b="1" dirty="0" smtClean="0"/>
              <a:t>It </a:t>
            </a:r>
            <a:r>
              <a:rPr lang="en-US" sz="2000" b="1" dirty="0"/>
              <a:t>is in vain that you rise up early and go late to rest, eating the bread of anxious toil; for he gives to his beloved </a:t>
            </a:r>
            <a:r>
              <a:rPr lang="en-US" sz="2000" b="1" dirty="0" smtClean="0"/>
              <a:t>sleep.</a:t>
            </a:r>
            <a:endParaRPr lang="en-US" sz="2000" b="1" dirty="0"/>
          </a:p>
          <a:p>
            <a:pPr lvl="1" algn="r"/>
            <a:r>
              <a:rPr lang="en-US" dirty="0" smtClean="0"/>
              <a:t>Psalms 127:1,2</a:t>
            </a:r>
            <a:endParaRPr lang="en-US" dirty="0"/>
          </a:p>
          <a:p>
            <a:pPr lvl="1">
              <a:buFont typeface="Wingdings" panose="05000000000000000000" pitchFamily="2" charset="2"/>
              <a:buChar char="è"/>
            </a:pPr>
            <a:endParaRPr lang="en-US" dirty="0" smtClean="0">
              <a:sym typeface="Wingdings" panose="05000000000000000000" pitchFamily="2" charset="2"/>
            </a:endParaRPr>
          </a:p>
        </p:txBody>
      </p:sp>
    </p:spTree>
    <p:extLst>
      <p:ext uri="{BB962C8B-B14F-4D97-AF65-F5344CB8AC3E}">
        <p14:creationId xmlns:p14="http://schemas.microsoft.com/office/powerpoint/2010/main" val="47890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81000"/>
            <a:ext cx="7448550" cy="1280890"/>
          </a:xfrm>
        </p:spPr>
        <p:txBody>
          <a:bodyPr/>
          <a:lstStyle/>
          <a:p>
            <a:r>
              <a:rPr lang="en-US" dirty="0" smtClean="0"/>
              <a:t>Life Unexplainable without God</a:t>
            </a:r>
            <a:endParaRPr lang="en-US" dirty="0"/>
          </a:p>
        </p:txBody>
      </p:sp>
      <p:sp>
        <p:nvSpPr>
          <p:cNvPr id="3" name="Content Placeholder 2"/>
          <p:cNvSpPr>
            <a:spLocks noGrp="1"/>
          </p:cNvSpPr>
          <p:nvPr>
            <p:ph idx="1"/>
          </p:nvPr>
        </p:nvSpPr>
        <p:spPr>
          <a:xfrm>
            <a:off x="685800" y="1671317"/>
            <a:ext cx="6477000" cy="5029200"/>
          </a:xfrm>
        </p:spPr>
        <p:txBody>
          <a:bodyPr>
            <a:normAutofit fontScale="92500"/>
          </a:bodyPr>
          <a:lstStyle/>
          <a:p>
            <a:pPr marL="0" indent="0">
              <a:lnSpc>
                <a:spcPct val="160000"/>
              </a:lnSpc>
              <a:buNone/>
            </a:pPr>
            <a:r>
              <a:rPr lang="en-US" sz="2800" b="1" dirty="0"/>
              <a:t>D</a:t>
            </a:r>
            <a:r>
              <a:rPr lang="en-US" sz="2800" b="1" dirty="0" smtClean="0"/>
              <a:t>o </a:t>
            </a:r>
            <a:r>
              <a:rPr lang="en-US" sz="2800" b="1" dirty="0"/>
              <a:t>not be anxious about anything, but in everything by prayer and supplication with thanksgiving let your requests be made known to God. </a:t>
            </a:r>
            <a:r>
              <a:rPr lang="en-US" sz="2800" b="1" dirty="0" smtClean="0"/>
              <a:t>And </a:t>
            </a:r>
            <a:r>
              <a:rPr lang="en-US" sz="2800" b="1" dirty="0"/>
              <a:t>the peace of God, which surpasses all understanding, will guard your hearts and your minds in Christ Jesus. </a:t>
            </a:r>
            <a:endParaRPr lang="en-US" sz="2800" b="1" dirty="0" smtClean="0"/>
          </a:p>
          <a:p>
            <a:pPr lvl="1" algn="r"/>
            <a:r>
              <a:rPr lang="en-US" dirty="0" smtClean="0"/>
              <a:t>Philippians 4:4-7</a:t>
            </a:r>
          </a:p>
          <a:p>
            <a:pPr lvl="1" algn="r"/>
            <a:endParaRPr lang="en-US" dirty="0"/>
          </a:p>
          <a:p>
            <a:endParaRPr lang="en-US" dirty="0"/>
          </a:p>
        </p:txBody>
      </p:sp>
      <p:pic>
        <p:nvPicPr>
          <p:cNvPr id="4" name="Picture 3"/>
          <p:cNvPicPr>
            <a:picLocks noChangeAspect="1"/>
          </p:cNvPicPr>
          <p:nvPr/>
        </p:nvPicPr>
        <p:blipFill>
          <a:blip r:embed="rId3"/>
          <a:stretch>
            <a:fillRect/>
          </a:stretch>
        </p:blipFill>
        <p:spPr>
          <a:xfrm>
            <a:off x="7084094" y="3200400"/>
            <a:ext cx="2026127" cy="3048000"/>
          </a:xfrm>
          <a:prstGeom prst="rect">
            <a:avLst/>
          </a:prstGeom>
        </p:spPr>
      </p:pic>
      <p:sp>
        <p:nvSpPr>
          <p:cNvPr id="5" name="TextBox 4"/>
          <p:cNvSpPr txBox="1"/>
          <p:nvPr/>
        </p:nvSpPr>
        <p:spPr>
          <a:xfrm>
            <a:off x="1181100" y="1191347"/>
            <a:ext cx="4953000" cy="369332"/>
          </a:xfrm>
          <a:prstGeom prst="rect">
            <a:avLst/>
          </a:prstGeom>
          <a:noFill/>
        </p:spPr>
        <p:txBody>
          <a:bodyPr wrap="square" rtlCol="0">
            <a:spAutoFit/>
          </a:bodyPr>
          <a:lstStyle/>
          <a:p>
            <a:r>
              <a:rPr lang="en-US" i="1" dirty="0" smtClean="0"/>
              <a:t>Reach the maturity of the Apostle Paul</a:t>
            </a:r>
            <a:endParaRPr lang="en-US" i="1" dirty="0"/>
          </a:p>
        </p:txBody>
      </p:sp>
    </p:spTree>
    <p:extLst>
      <p:ext uri="{BB962C8B-B14F-4D97-AF65-F5344CB8AC3E}">
        <p14:creationId xmlns:p14="http://schemas.microsoft.com/office/powerpoint/2010/main" val="2833754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Things Change in Life</a:t>
            </a:r>
            <a:endParaRPr lang="en-US" dirty="0"/>
          </a:p>
        </p:txBody>
      </p:sp>
      <p:sp>
        <p:nvSpPr>
          <p:cNvPr id="3" name="Content Placeholder 2"/>
          <p:cNvSpPr>
            <a:spLocks noGrp="1"/>
          </p:cNvSpPr>
          <p:nvPr>
            <p:ph idx="1"/>
          </p:nvPr>
        </p:nvSpPr>
        <p:spPr>
          <a:xfrm>
            <a:off x="1219201" y="2057400"/>
            <a:ext cx="7315200" cy="3853822"/>
          </a:xfrm>
        </p:spPr>
        <p:txBody>
          <a:bodyPr/>
          <a:lstStyle/>
          <a:p>
            <a:pPr>
              <a:lnSpc>
                <a:spcPct val="200000"/>
              </a:lnSpc>
            </a:pPr>
            <a:r>
              <a:rPr lang="en-US" sz="3200" b="1" dirty="0" smtClean="0"/>
              <a:t>Facebook changing the rules</a:t>
            </a:r>
          </a:p>
          <a:p>
            <a:pPr>
              <a:lnSpc>
                <a:spcPct val="200000"/>
              </a:lnSpc>
            </a:pPr>
            <a:r>
              <a:rPr lang="en-US" sz="3200" b="1" dirty="0" smtClean="0"/>
              <a:t>Google+ turns off April 2, 2019</a:t>
            </a:r>
          </a:p>
          <a:p>
            <a:pPr marL="914400" lvl="2" indent="0">
              <a:lnSpc>
                <a:spcPct val="200000"/>
              </a:lnSpc>
              <a:buNone/>
            </a:pPr>
            <a:r>
              <a:rPr lang="en-US" sz="2800" dirty="0" smtClean="0"/>
              <a:t>- Yeah, this Tuesday!</a:t>
            </a:r>
          </a:p>
          <a:p>
            <a:endParaRPr lang="en-US" dirty="0"/>
          </a:p>
          <a:p>
            <a:endParaRPr lang="en-US" dirty="0"/>
          </a:p>
          <a:p>
            <a:endParaRPr lang="en-US" dirty="0"/>
          </a:p>
        </p:txBody>
      </p:sp>
    </p:spTree>
    <p:extLst>
      <p:ext uri="{BB962C8B-B14F-4D97-AF65-F5344CB8AC3E}">
        <p14:creationId xmlns:p14="http://schemas.microsoft.com/office/powerpoint/2010/main" val="38882191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4600" y="381000"/>
            <a:ext cx="6589199" cy="990600"/>
          </a:xfrm>
        </p:spPr>
        <p:txBody>
          <a:bodyPr/>
          <a:lstStyle/>
          <a:p>
            <a:r>
              <a:rPr lang="en-US" dirty="0" smtClean="0"/>
              <a:t>Today’s Journey</a:t>
            </a:r>
            <a:endParaRPr lang="en-US" dirty="0"/>
          </a:p>
        </p:txBody>
      </p:sp>
      <p:sp>
        <p:nvSpPr>
          <p:cNvPr id="3" name="Content Placeholder 2"/>
          <p:cNvSpPr>
            <a:spLocks noGrp="1"/>
          </p:cNvSpPr>
          <p:nvPr>
            <p:ph idx="1"/>
          </p:nvPr>
        </p:nvSpPr>
        <p:spPr>
          <a:xfrm>
            <a:off x="1143000" y="1371600"/>
            <a:ext cx="7772400" cy="5029200"/>
          </a:xfrm>
        </p:spPr>
        <p:txBody>
          <a:bodyPr>
            <a:normAutofit/>
          </a:bodyPr>
          <a:lstStyle/>
          <a:p>
            <a:pPr>
              <a:lnSpc>
                <a:spcPct val="150000"/>
              </a:lnSpc>
              <a:buFont typeface="+mj-lt"/>
              <a:buAutoNum type="arabicParenR"/>
            </a:pPr>
            <a:r>
              <a:rPr lang="en-US" b="1" dirty="0" smtClean="0"/>
              <a:t>There’s always Life Changes</a:t>
            </a:r>
            <a:endParaRPr lang="en-US" b="1" dirty="0"/>
          </a:p>
          <a:p>
            <a:pPr>
              <a:lnSpc>
                <a:spcPct val="150000"/>
              </a:lnSpc>
              <a:buFont typeface="+mj-lt"/>
              <a:buAutoNum type="arabicParenR"/>
            </a:pPr>
            <a:r>
              <a:rPr lang="en-US" b="1" dirty="0" smtClean="0"/>
              <a:t>Your </a:t>
            </a:r>
            <a:r>
              <a:rPr lang="en-US" b="1" dirty="0"/>
              <a:t>viewpoint </a:t>
            </a:r>
            <a:r>
              <a:rPr lang="en-US" b="1" dirty="0" smtClean="0"/>
              <a:t>on life determines how you </a:t>
            </a:r>
            <a:r>
              <a:rPr lang="en-US" b="1" dirty="0"/>
              <a:t>handle </a:t>
            </a:r>
            <a:r>
              <a:rPr lang="en-US" b="1" dirty="0" smtClean="0"/>
              <a:t>change</a:t>
            </a:r>
          </a:p>
          <a:p>
            <a:pPr>
              <a:lnSpc>
                <a:spcPct val="150000"/>
              </a:lnSpc>
              <a:buFont typeface="+mj-lt"/>
              <a:buAutoNum type="arabicParenR"/>
            </a:pPr>
            <a:r>
              <a:rPr lang="en-US" b="1" dirty="0"/>
              <a:t>Biblical viewpoint better explains </a:t>
            </a:r>
            <a:r>
              <a:rPr lang="en-US" b="1" dirty="0" smtClean="0"/>
              <a:t>life</a:t>
            </a:r>
          </a:p>
          <a:p>
            <a:pPr>
              <a:lnSpc>
                <a:spcPct val="150000"/>
              </a:lnSpc>
              <a:buFont typeface="+mj-lt"/>
              <a:buAutoNum type="arabicParenR"/>
            </a:pPr>
            <a:r>
              <a:rPr lang="en-US" b="1" dirty="0" smtClean="0"/>
              <a:t>Build your house on solid ground</a:t>
            </a:r>
          </a:p>
          <a:p>
            <a:pPr>
              <a:lnSpc>
                <a:spcPct val="150000"/>
              </a:lnSpc>
              <a:buFont typeface="+mj-lt"/>
              <a:buAutoNum type="arabicParenR"/>
            </a:pPr>
            <a:r>
              <a:rPr lang="en-US" b="1" dirty="0" smtClean="0"/>
              <a:t>Learn what God’s promises are</a:t>
            </a:r>
          </a:p>
          <a:p>
            <a:pPr>
              <a:lnSpc>
                <a:spcPct val="150000"/>
              </a:lnSpc>
              <a:buFont typeface="+mj-lt"/>
              <a:buAutoNum type="arabicParenR"/>
            </a:pPr>
            <a:r>
              <a:rPr lang="en-US" b="1" dirty="0" smtClean="0"/>
              <a:t>Learn how God works in life</a:t>
            </a:r>
          </a:p>
          <a:p>
            <a:pPr>
              <a:lnSpc>
                <a:spcPct val="150000"/>
              </a:lnSpc>
              <a:buFont typeface="+mj-lt"/>
              <a:buAutoNum type="arabicParenR"/>
            </a:pPr>
            <a:r>
              <a:rPr lang="en-US" b="1" dirty="0" smtClean="0"/>
              <a:t>Trust God to build your future</a:t>
            </a:r>
          </a:p>
          <a:p>
            <a:pPr>
              <a:lnSpc>
                <a:spcPct val="150000"/>
              </a:lnSpc>
              <a:buFont typeface="+mj-lt"/>
              <a:buAutoNum type="arabicParenR"/>
            </a:pPr>
            <a:r>
              <a:rPr lang="en-US" b="1" dirty="0" smtClean="0"/>
              <a:t>Continue to grow into an unexplainable life </a:t>
            </a:r>
            <a:r>
              <a:rPr lang="en-US" b="1" smtClean="0"/>
              <a:t>apart from God</a:t>
            </a:r>
            <a:endParaRPr lang="en-US" b="1" dirty="0" smtClean="0"/>
          </a:p>
          <a:p>
            <a:pPr marL="0" indent="0">
              <a:lnSpc>
                <a:spcPct val="150000"/>
              </a:lnSpc>
              <a:buNone/>
            </a:pPr>
            <a:endParaRPr lang="en-US" b="1" dirty="0"/>
          </a:p>
        </p:txBody>
      </p:sp>
    </p:spTree>
    <p:extLst>
      <p:ext uri="{BB962C8B-B14F-4D97-AF65-F5344CB8AC3E}">
        <p14:creationId xmlns:p14="http://schemas.microsoft.com/office/powerpoint/2010/main" val="24133412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Application</a:t>
            </a:r>
            <a:endParaRPr lang="en-US" dirty="0"/>
          </a:p>
        </p:txBody>
      </p:sp>
      <p:sp>
        <p:nvSpPr>
          <p:cNvPr id="3" name="Content Placeholder 2"/>
          <p:cNvSpPr>
            <a:spLocks noGrp="1"/>
          </p:cNvSpPr>
          <p:nvPr>
            <p:ph idx="1"/>
          </p:nvPr>
        </p:nvSpPr>
        <p:spPr>
          <a:xfrm>
            <a:off x="990600" y="1905000"/>
            <a:ext cx="7848600" cy="3777622"/>
          </a:xfrm>
        </p:spPr>
        <p:txBody>
          <a:bodyPr>
            <a:normAutofit/>
          </a:bodyPr>
          <a:lstStyle/>
          <a:p>
            <a:pPr>
              <a:lnSpc>
                <a:spcPct val="150000"/>
              </a:lnSpc>
            </a:pPr>
            <a:r>
              <a:rPr lang="en-US" sz="3200" b="1" dirty="0" smtClean="0"/>
              <a:t>Are you in life change? </a:t>
            </a:r>
          </a:p>
          <a:p>
            <a:pPr>
              <a:lnSpc>
                <a:spcPct val="150000"/>
              </a:lnSpc>
            </a:pPr>
            <a:r>
              <a:rPr lang="en-US" sz="3200" b="1" dirty="0" smtClean="0"/>
              <a:t>Are you seeking out God’s promises</a:t>
            </a:r>
            <a:r>
              <a:rPr lang="en-US" sz="2800" b="1" dirty="0" smtClean="0"/>
              <a:t>?</a:t>
            </a:r>
            <a:endParaRPr lang="en-US" sz="2800" b="1" dirty="0"/>
          </a:p>
        </p:txBody>
      </p:sp>
    </p:spTree>
    <p:extLst>
      <p:ext uri="{BB962C8B-B14F-4D97-AF65-F5344CB8AC3E}">
        <p14:creationId xmlns:p14="http://schemas.microsoft.com/office/powerpoint/2010/main" val="10949600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685800"/>
            <a:ext cx="7620000" cy="5715000"/>
          </a:xfrm>
        </p:spPr>
        <p:txBody>
          <a:bodyPr>
            <a:normAutofit fontScale="85000" lnSpcReduction="10000"/>
          </a:bodyPr>
          <a:lstStyle/>
          <a:p>
            <a:pPr marL="0" indent="0">
              <a:buNone/>
            </a:pPr>
            <a:r>
              <a:rPr lang="en-US" b="1" i="1" dirty="0"/>
              <a:t>When life brings changes, trust God’s Promises</a:t>
            </a:r>
          </a:p>
          <a:p>
            <a:pPr marL="0" indent="0">
              <a:lnSpc>
                <a:spcPct val="160000"/>
              </a:lnSpc>
              <a:buNone/>
            </a:pPr>
            <a:r>
              <a:rPr lang="en-US" sz="2400" b="1" dirty="0"/>
              <a:t>For I know the plans I have for you, declares the LORD, plans for welfare and not for evil, to give you a future and a hope</a:t>
            </a:r>
            <a:r>
              <a:rPr lang="en-US" sz="2400" b="1" dirty="0" smtClean="0"/>
              <a:t>.</a:t>
            </a:r>
            <a:r>
              <a:rPr lang="en-US" sz="2400" b="1" dirty="0"/>
              <a:t> Then you will call upon me and come and pray to me, and I will hear you. </a:t>
            </a:r>
          </a:p>
          <a:p>
            <a:pPr algn="r"/>
            <a:r>
              <a:rPr lang="en-US" dirty="0" smtClean="0"/>
              <a:t>Jeremiah 29:11-12</a:t>
            </a:r>
            <a:endParaRPr lang="en-US" dirty="0"/>
          </a:p>
          <a:p>
            <a:pPr marL="0" indent="0">
              <a:buNone/>
            </a:pPr>
            <a:endParaRPr lang="en-US" dirty="0"/>
          </a:p>
          <a:p>
            <a:pPr marL="0" indent="0">
              <a:lnSpc>
                <a:spcPct val="160000"/>
              </a:lnSpc>
              <a:buNone/>
            </a:pPr>
            <a:r>
              <a:rPr lang="en-US" sz="2400" b="1" dirty="0"/>
              <a:t>Do not be anxious about anything, but in everything by prayer and supplication with thanksgiving let your requests be made known to God. And the peace of God, which surpasses all understanding, will guard your hearts and your minds in Christ Jesus</a:t>
            </a:r>
            <a:r>
              <a:rPr lang="en-US" dirty="0"/>
              <a:t>. </a:t>
            </a:r>
          </a:p>
          <a:p>
            <a:pPr lvl="1" algn="r"/>
            <a:r>
              <a:rPr lang="en-US" dirty="0"/>
              <a:t>Philippians </a:t>
            </a:r>
            <a:r>
              <a:rPr lang="en-US" dirty="0" smtClean="0"/>
              <a:t>4:6-7</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9689756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24110"/>
            <a:ext cx="7543799" cy="1280890"/>
          </a:xfrm>
        </p:spPr>
        <p:txBody>
          <a:bodyPr/>
          <a:lstStyle/>
          <a:p>
            <a:r>
              <a:rPr lang="en-US" dirty="0" smtClean="0"/>
              <a:t>Natural Order</a:t>
            </a:r>
            <a:endParaRPr lang="en-US" dirty="0"/>
          </a:p>
        </p:txBody>
      </p:sp>
      <p:sp>
        <p:nvSpPr>
          <p:cNvPr id="3" name="Content Placeholder 2"/>
          <p:cNvSpPr>
            <a:spLocks noGrp="1"/>
          </p:cNvSpPr>
          <p:nvPr>
            <p:ph idx="1"/>
          </p:nvPr>
        </p:nvSpPr>
        <p:spPr>
          <a:xfrm>
            <a:off x="762000" y="1676400"/>
            <a:ext cx="8001000" cy="4343400"/>
          </a:xfrm>
        </p:spPr>
        <p:txBody>
          <a:bodyPr>
            <a:normAutofit/>
          </a:bodyPr>
          <a:lstStyle/>
          <a:p>
            <a:pPr marL="0" indent="0">
              <a:buNone/>
            </a:pPr>
            <a:r>
              <a:rPr lang="en-US" sz="2800" b="1" dirty="0" smtClean="0"/>
              <a:t>We see the Seasons of Life</a:t>
            </a:r>
          </a:p>
          <a:p>
            <a:pPr marL="457200" lvl="1" indent="0">
              <a:lnSpc>
                <a:spcPct val="150000"/>
              </a:lnSpc>
              <a:buNone/>
            </a:pPr>
            <a:r>
              <a:rPr lang="en-US" sz="2800" dirty="0" smtClean="0"/>
              <a:t>Spring -&gt; Summer -&gt; Autumn -&gt;Winter</a:t>
            </a:r>
          </a:p>
          <a:p>
            <a:pPr marL="457200" lvl="1" indent="0">
              <a:lnSpc>
                <a:spcPct val="150000"/>
              </a:lnSpc>
              <a:buNone/>
            </a:pPr>
            <a:r>
              <a:rPr lang="en-US" sz="2800" dirty="0" smtClean="0"/>
              <a:t>Birth -&gt; Child -&gt; Parent -&gt; Elder -&gt; Death</a:t>
            </a:r>
          </a:p>
          <a:p>
            <a:pPr marL="0" indent="0">
              <a:buNone/>
            </a:pPr>
            <a:endParaRPr lang="en-US" sz="2800" b="1" dirty="0" smtClean="0"/>
          </a:p>
          <a:p>
            <a:pPr marL="0" indent="0">
              <a:buNone/>
            </a:pPr>
            <a:r>
              <a:rPr lang="en-US" sz="2800" b="1" dirty="0" smtClean="0"/>
              <a:t>We </a:t>
            </a:r>
            <a:r>
              <a:rPr lang="en-US" sz="2800" b="1" dirty="0"/>
              <a:t>see </a:t>
            </a:r>
            <a:r>
              <a:rPr lang="en-US" sz="2800" b="1" dirty="0" smtClean="0"/>
              <a:t>disruption in the natural life cycle</a:t>
            </a:r>
          </a:p>
        </p:txBody>
      </p:sp>
    </p:spTree>
    <p:extLst>
      <p:ext uri="{BB962C8B-B14F-4D97-AF65-F5344CB8AC3E}">
        <p14:creationId xmlns:p14="http://schemas.microsoft.com/office/powerpoint/2010/main" val="25715677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471710"/>
            <a:ext cx="7315200" cy="1280890"/>
          </a:xfrm>
        </p:spPr>
        <p:txBody>
          <a:bodyPr/>
          <a:lstStyle/>
          <a:p>
            <a:r>
              <a:rPr lang="en-US" dirty="0" smtClean="0"/>
              <a:t>The Future is an Uncertain </a:t>
            </a:r>
            <a:r>
              <a:rPr lang="en-US" dirty="0"/>
              <a:t>P</a:t>
            </a:r>
            <a:r>
              <a:rPr lang="en-US" dirty="0" smtClean="0"/>
              <a:t>lace</a:t>
            </a:r>
            <a:endParaRPr lang="en-US" dirty="0"/>
          </a:p>
        </p:txBody>
      </p:sp>
      <p:sp>
        <p:nvSpPr>
          <p:cNvPr id="3" name="Content Placeholder 2"/>
          <p:cNvSpPr>
            <a:spLocks noGrp="1"/>
          </p:cNvSpPr>
          <p:nvPr>
            <p:ph idx="1"/>
          </p:nvPr>
        </p:nvSpPr>
        <p:spPr>
          <a:xfrm>
            <a:off x="1143000" y="1752600"/>
            <a:ext cx="7086600" cy="3777622"/>
          </a:xfrm>
        </p:spPr>
        <p:txBody>
          <a:bodyPr>
            <a:normAutofit fontScale="92500"/>
          </a:bodyPr>
          <a:lstStyle/>
          <a:p>
            <a:pPr marL="0" indent="0" algn="ctr">
              <a:lnSpc>
                <a:spcPct val="150000"/>
              </a:lnSpc>
              <a:buNone/>
            </a:pPr>
            <a:r>
              <a:rPr lang="en-US" sz="3600" b="1" dirty="0" smtClean="0"/>
              <a:t>Your viewpoint and perspective</a:t>
            </a:r>
          </a:p>
          <a:p>
            <a:pPr marL="0" indent="0" algn="ctr">
              <a:lnSpc>
                <a:spcPct val="150000"/>
              </a:lnSpc>
              <a:buNone/>
            </a:pPr>
            <a:r>
              <a:rPr lang="en-US" sz="3600" b="1" dirty="0" smtClean="0"/>
              <a:t> influences how you</a:t>
            </a:r>
          </a:p>
          <a:p>
            <a:pPr marL="0" indent="0" algn="ctr">
              <a:lnSpc>
                <a:spcPct val="150000"/>
              </a:lnSpc>
              <a:buNone/>
            </a:pPr>
            <a:r>
              <a:rPr lang="en-US" sz="3600" b="1" dirty="0" smtClean="0"/>
              <a:t> handle change and</a:t>
            </a:r>
          </a:p>
          <a:p>
            <a:pPr marL="0" indent="0" algn="ctr">
              <a:lnSpc>
                <a:spcPct val="150000"/>
              </a:lnSpc>
              <a:buNone/>
            </a:pPr>
            <a:r>
              <a:rPr lang="en-US" sz="3600" b="1" dirty="0" smtClean="0"/>
              <a:t>reveals what you truly trust.</a:t>
            </a:r>
          </a:p>
        </p:txBody>
      </p:sp>
    </p:spTree>
    <p:extLst>
      <p:ext uri="{BB962C8B-B14F-4D97-AF65-F5344CB8AC3E}">
        <p14:creationId xmlns:p14="http://schemas.microsoft.com/office/powerpoint/2010/main" val="29379401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023" y="471710"/>
            <a:ext cx="7772400" cy="976090"/>
          </a:xfrm>
        </p:spPr>
        <p:txBody>
          <a:bodyPr/>
          <a:lstStyle/>
          <a:p>
            <a:r>
              <a:rPr lang="en-US" dirty="0" smtClean="0"/>
              <a:t>Two Viewpoints of the Future</a:t>
            </a:r>
            <a:endParaRPr lang="en-US" dirty="0"/>
          </a:p>
        </p:txBody>
      </p:sp>
      <p:sp>
        <p:nvSpPr>
          <p:cNvPr id="3" name="Content Placeholder 2"/>
          <p:cNvSpPr>
            <a:spLocks noGrp="1"/>
          </p:cNvSpPr>
          <p:nvPr>
            <p:ph idx="1"/>
          </p:nvPr>
        </p:nvSpPr>
        <p:spPr>
          <a:xfrm>
            <a:off x="304800" y="1386526"/>
            <a:ext cx="4038600" cy="5166674"/>
          </a:xfrm>
        </p:spPr>
        <p:txBody>
          <a:bodyPr>
            <a:noAutofit/>
          </a:bodyPr>
          <a:lstStyle/>
          <a:p>
            <a:pPr marL="0" indent="0">
              <a:buNone/>
            </a:pPr>
            <a:r>
              <a:rPr lang="en-US" sz="2400" b="1" dirty="0" smtClean="0"/>
              <a:t>Humanistic Viewpoint</a:t>
            </a:r>
          </a:p>
          <a:p>
            <a:r>
              <a:rPr lang="en-US" sz="2400" dirty="0" smtClean="0"/>
              <a:t>Humans control events and the future</a:t>
            </a:r>
          </a:p>
          <a:p>
            <a:r>
              <a:rPr lang="en-US" sz="2400" dirty="0" smtClean="0"/>
              <a:t>No objective purpose, no moral standards</a:t>
            </a:r>
          </a:p>
          <a:p>
            <a:r>
              <a:rPr lang="en-US" sz="2400" dirty="0"/>
              <a:t>Leads to </a:t>
            </a:r>
            <a:r>
              <a:rPr lang="en-US" sz="2400" dirty="0" smtClean="0"/>
              <a:t>Nihilism</a:t>
            </a:r>
          </a:p>
          <a:p>
            <a:r>
              <a:rPr lang="en-US" sz="2400" dirty="0" smtClean="0"/>
              <a:t>Destroy the foundations to find the correct human path</a:t>
            </a:r>
          </a:p>
          <a:p>
            <a:r>
              <a:rPr lang="en-US" sz="2000" dirty="0" smtClean="0"/>
              <a:t>(see  Kant</a:t>
            </a:r>
            <a:r>
              <a:rPr lang="en-US" sz="2000" dirty="0"/>
              <a:t>, </a:t>
            </a:r>
            <a:r>
              <a:rPr lang="en-US" sz="2000" dirty="0" smtClean="0"/>
              <a:t>Nietzsche)</a:t>
            </a:r>
          </a:p>
        </p:txBody>
      </p:sp>
      <p:sp>
        <p:nvSpPr>
          <p:cNvPr id="4" name="Content Placeholder 2"/>
          <p:cNvSpPr txBox="1">
            <a:spLocks/>
          </p:cNvSpPr>
          <p:nvPr/>
        </p:nvSpPr>
        <p:spPr>
          <a:xfrm>
            <a:off x="4679623" y="1371600"/>
            <a:ext cx="4495800" cy="4956143"/>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en-US" sz="2400" b="1" dirty="0" smtClean="0"/>
              <a:t>Biblical Viewpoint</a:t>
            </a:r>
          </a:p>
          <a:p>
            <a:r>
              <a:rPr lang="en-US" sz="2400" dirty="0" smtClean="0"/>
              <a:t>Humans care-takers of our world</a:t>
            </a:r>
          </a:p>
          <a:p>
            <a:r>
              <a:rPr lang="en-US" sz="2400" dirty="0" smtClean="0"/>
              <a:t>God has final say</a:t>
            </a:r>
          </a:p>
          <a:p>
            <a:r>
              <a:rPr lang="en-US" sz="2400" dirty="0" smtClean="0"/>
              <a:t>Common moral standard</a:t>
            </a:r>
          </a:p>
          <a:p>
            <a:r>
              <a:rPr lang="en-US" sz="2400" dirty="0" smtClean="0"/>
              <a:t>Leads to collective purpose</a:t>
            </a:r>
          </a:p>
          <a:p>
            <a:r>
              <a:rPr lang="en-US" sz="2400" dirty="0" smtClean="0"/>
              <a:t>Builds on foundations to find the correct human path</a:t>
            </a:r>
          </a:p>
        </p:txBody>
      </p:sp>
    </p:spTree>
    <p:extLst>
      <p:ext uri="{BB962C8B-B14F-4D97-AF65-F5344CB8AC3E}">
        <p14:creationId xmlns:p14="http://schemas.microsoft.com/office/powerpoint/2010/main" val="12514025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457200"/>
            <a:ext cx="6589199" cy="1280890"/>
          </a:xfrm>
        </p:spPr>
        <p:txBody>
          <a:bodyPr/>
          <a:lstStyle/>
          <a:p>
            <a:r>
              <a:rPr lang="en-US" b="1" dirty="0" smtClean="0"/>
              <a:t>A Narrow View</a:t>
            </a:r>
            <a:endParaRPr lang="en-US" b="1" dirty="0"/>
          </a:p>
        </p:txBody>
      </p:sp>
      <p:sp>
        <p:nvSpPr>
          <p:cNvPr id="4" name="Content Placeholder 2"/>
          <p:cNvSpPr>
            <a:spLocks noGrp="1"/>
          </p:cNvSpPr>
          <p:nvPr>
            <p:ph idx="1"/>
          </p:nvPr>
        </p:nvSpPr>
        <p:spPr>
          <a:xfrm>
            <a:off x="609600" y="1403978"/>
            <a:ext cx="4495800" cy="4768222"/>
          </a:xfrm>
        </p:spPr>
        <p:txBody>
          <a:bodyPr>
            <a:noAutofit/>
          </a:bodyPr>
          <a:lstStyle/>
          <a:p>
            <a:pPr>
              <a:lnSpc>
                <a:spcPct val="150000"/>
              </a:lnSpc>
            </a:pPr>
            <a:r>
              <a:rPr lang="en-US" sz="2400" dirty="0" smtClean="0"/>
              <a:t>See only Physical world</a:t>
            </a:r>
          </a:p>
          <a:p>
            <a:pPr>
              <a:lnSpc>
                <a:spcPct val="150000"/>
              </a:lnSpc>
            </a:pPr>
            <a:r>
              <a:rPr lang="en-US" sz="2400" dirty="0" smtClean="0"/>
              <a:t>Uncontrollable changes</a:t>
            </a:r>
          </a:p>
          <a:p>
            <a:pPr>
              <a:lnSpc>
                <a:spcPct val="150000"/>
              </a:lnSpc>
            </a:pPr>
            <a:r>
              <a:rPr lang="en-US" sz="2400" dirty="0" smtClean="0"/>
              <a:t>Me-First</a:t>
            </a:r>
          </a:p>
          <a:p>
            <a:pPr>
              <a:lnSpc>
                <a:spcPct val="150000"/>
              </a:lnSpc>
            </a:pPr>
            <a:r>
              <a:rPr lang="en-US" sz="2400" dirty="0" smtClean="0"/>
              <a:t>It’s a harsh world </a:t>
            </a:r>
          </a:p>
          <a:p>
            <a:pPr>
              <a:lnSpc>
                <a:spcPct val="150000"/>
              </a:lnSpc>
            </a:pPr>
            <a:r>
              <a:rPr lang="en-US" sz="2400" dirty="0" smtClean="0"/>
              <a:t>Move fast to stay on top</a:t>
            </a:r>
          </a:p>
          <a:p>
            <a:pPr>
              <a:lnSpc>
                <a:spcPct val="150000"/>
              </a:lnSpc>
            </a:pPr>
            <a:r>
              <a:rPr lang="en-US" sz="2400" dirty="0" smtClean="0"/>
              <a:t>Eat, sleep, and be merry because tomorrow we die</a:t>
            </a:r>
          </a:p>
        </p:txBody>
      </p:sp>
      <p:sp>
        <p:nvSpPr>
          <p:cNvPr id="5" name="Content Placeholder 2"/>
          <p:cNvSpPr txBox="1">
            <a:spLocks/>
          </p:cNvSpPr>
          <p:nvPr/>
        </p:nvSpPr>
        <p:spPr>
          <a:xfrm>
            <a:off x="5877450" y="2686050"/>
            <a:ext cx="3352800" cy="27051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2400" dirty="0" smtClean="0"/>
              <a:t>Fear, Uncertainty, Doubt</a:t>
            </a:r>
          </a:p>
          <a:p>
            <a:r>
              <a:rPr lang="en-US" sz="2400" dirty="0" smtClean="0"/>
              <a:t>Discontent</a:t>
            </a:r>
          </a:p>
          <a:p>
            <a:r>
              <a:rPr lang="en-US" sz="2400" dirty="0" smtClean="0"/>
              <a:t>Lack of Harmony</a:t>
            </a:r>
          </a:p>
          <a:p>
            <a:endParaRPr lang="en-US" dirty="0" smtClean="0"/>
          </a:p>
          <a:p>
            <a:endParaRPr lang="en-US" dirty="0" smtClean="0"/>
          </a:p>
        </p:txBody>
      </p:sp>
      <p:sp>
        <p:nvSpPr>
          <p:cNvPr id="6" name="Right Brace 5"/>
          <p:cNvSpPr/>
          <p:nvPr/>
        </p:nvSpPr>
        <p:spPr>
          <a:xfrm>
            <a:off x="4734450" y="1403978"/>
            <a:ext cx="1010700" cy="476822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316388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8501" y="471709"/>
            <a:ext cx="6589199" cy="1280890"/>
          </a:xfrm>
        </p:spPr>
        <p:txBody>
          <a:bodyPr/>
          <a:lstStyle/>
          <a:p>
            <a:r>
              <a:rPr lang="en-US" b="1" dirty="0" smtClean="0"/>
              <a:t>A Broad Viewpoint</a:t>
            </a:r>
            <a:endParaRPr lang="en-US" b="1" dirty="0"/>
          </a:p>
        </p:txBody>
      </p:sp>
      <p:sp>
        <p:nvSpPr>
          <p:cNvPr id="4" name="Content Placeholder 2"/>
          <p:cNvSpPr txBox="1">
            <a:spLocks/>
          </p:cNvSpPr>
          <p:nvPr/>
        </p:nvSpPr>
        <p:spPr>
          <a:xfrm>
            <a:off x="685800" y="1371600"/>
            <a:ext cx="5257800" cy="49530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lnSpc>
                <a:spcPct val="150000"/>
              </a:lnSpc>
            </a:pPr>
            <a:r>
              <a:rPr lang="en-US" sz="2400" dirty="0" smtClean="0"/>
              <a:t>A physical and spiritual world</a:t>
            </a:r>
          </a:p>
          <a:p>
            <a:pPr>
              <a:lnSpc>
                <a:spcPct val="150000"/>
              </a:lnSpc>
            </a:pPr>
            <a:r>
              <a:rPr lang="en-US" sz="2400" dirty="0" smtClean="0"/>
              <a:t>God’s nature does not change</a:t>
            </a:r>
          </a:p>
          <a:p>
            <a:pPr>
              <a:lnSpc>
                <a:spcPct val="150000"/>
              </a:lnSpc>
            </a:pPr>
            <a:r>
              <a:rPr lang="en-US" sz="2400" dirty="0" smtClean="0"/>
              <a:t>Human nature does not change</a:t>
            </a:r>
          </a:p>
          <a:p>
            <a:pPr>
              <a:lnSpc>
                <a:spcPct val="150000"/>
              </a:lnSpc>
            </a:pPr>
            <a:r>
              <a:rPr lang="en-US" sz="2400" dirty="0" smtClean="0"/>
              <a:t>Change has purpose</a:t>
            </a:r>
          </a:p>
          <a:p>
            <a:pPr>
              <a:lnSpc>
                <a:spcPct val="150000"/>
              </a:lnSpc>
            </a:pPr>
            <a:r>
              <a:rPr lang="en-US" sz="2400" dirty="0" smtClean="0"/>
              <a:t>We have a spiritual destiny</a:t>
            </a:r>
          </a:p>
          <a:p>
            <a:pPr marL="0" indent="0">
              <a:buNone/>
            </a:pPr>
            <a:endParaRPr lang="en-US" dirty="0" smtClean="0"/>
          </a:p>
          <a:p>
            <a:endParaRPr lang="en-US" dirty="0" smtClean="0"/>
          </a:p>
          <a:p>
            <a:endParaRPr lang="en-US" dirty="0" smtClean="0"/>
          </a:p>
          <a:p>
            <a:endParaRPr lang="en-US" dirty="0" smtClean="0"/>
          </a:p>
        </p:txBody>
      </p:sp>
      <p:sp>
        <p:nvSpPr>
          <p:cNvPr id="5" name="Right Brace 4"/>
          <p:cNvSpPr/>
          <p:nvPr/>
        </p:nvSpPr>
        <p:spPr>
          <a:xfrm>
            <a:off x="5295900" y="1382599"/>
            <a:ext cx="1295400" cy="456100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Content Placeholder 2"/>
          <p:cNvSpPr txBox="1">
            <a:spLocks/>
          </p:cNvSpPr>
          <p:nvPr/>
        </p:nvSpPr>
        <p:spPr>
          <a:xfrm>
            <a:off x="6591300" y="2895600"/>
            <a:ext cx="3352800" cy="19050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r>
              <a:rPr lang="en-US" sz="2400" dirty="0" smtClean="0"/>
              <a:t>Peace</a:t>
            </a:r>
          </a:p>
          <a:p>
            <a:r>
              <a:rPr lang="en-US" sz="2400" dirty="0" smtClean="0"/>
              <a:t>Contentment</a:t>
            </a:r>
          </a:p>
          <a:p>
            <a:r>
              <a:rPr lang="en-US" sz="2400" dirty="0" smtClean="0"/>
              <a:t>Harmony</a:t>
            </a:r>
          </a:p>
          <a:p>
            <a:endParaRPr lang="en-US" dirty="0" smtClean="0"/>
          </a:p>
          <a:p>
            <a:endParaRPr lang="en-US" dirty="0" smtClean="0"/>
          </a:p>
        </p:txBody>
      </p:sp>
    </p:spTree>
    <p:extLst>
      <p:ext uri="{BB962C8B-B14F-4D97-AF65-F5344CB8AC3E}">
        <p14:creationId xmlns:p14="http://schemas.microsoft.com/office/powerpoint/2010/main" val="24391759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219200"/>
            <a:ext cx="6896785" cy="4648200"/>
          </a:xfrm>
        </p:spPr>
        <p:txBody>
          <a:bodyPr>
            <a:normAutofit/>
          </a:bodyPr>
          <a:lstStyle/>
          <a:p>
            <a:pPr marL="0" indent="0">
              <a:buNone/>
            </a:pPr>
            <a:r>
              <a:rPr lang="en-US" sz="2600" b="1" i="1" dirty="0" smtClean="0"/>
              <a:t>In times of change</a:t>
            </a:r>
          </a:p>
          <a:p>
            <a:pPr marL="0" indent="0">
              <a:buNone/>
            </a:pPr>
            <a:endParaRPr lang="en-US" b="1" i="1" dirty="0" smtClean="0"/>
          </a:p>
          <a:p>
            <a:pPr marL="0" indent="0" algn="ctr">
              <a:buNone/>
            </a:pPr>
            <a:r>
              <a:rPr lang="en-US" sz="3600" b="1" dirty="0" smtClean="0"/>
              <a:t>Build your house </a:t>
            </a:r>
          </a:p>
          <a:p>
            <a:pPr marL="0" indent="0" algn="ctr">
              <a:buNone/>
            </a:pPr>
            <a:r>
              <a:rPr lang="en-US" sz="3600" b="1" dirty="0" smtClean="0"/>
              <a:t>on the rock, </a:t>
            </a:r>
          </a:p>
          <a:p>
            <a:pPr marL="0" indent="0" algn="ctr">
              <a:buNone/>
            </a:pPr>
            <a:r>
              <a:rPr lang="en-US" sz="3600" b="1" dirty="0" smtClean="0"/>
              <a:t>not the sandy land</a:t>
            </a:r>
          </a:p>
          <a:p>
            <a:endParaRPr lang="en-US" b="1" dirty="0"/>
          </a:p>
          <a:p>
            <a:endParaRPr lang="en-US" b="1" dirty="0" smtClean="0"/>
          </a:p>
          <a:p>
            <a:endParaRPr lang="en-US" b="1" dirty="0"/>
          </a:p>
          <a:p>
            <a:pPr algn="r"/>
            <a:r>
              <a:rPr lang="en-US" sz="1600" b="1" dirty="0" smtClean="0"/>
              <a:t>See Matthew 7:24-27</a:t>
            </a:r>
            <a:endParaRPr lang="en-US" sz="1600" b="1" dirty="0"/>
          </a:p>
        </p:txBody>
      </p:sp>
    </p:spTree>
    <p:extLst>
      <p:ext uri="{BB962C8B-B14F-4D97-AF65-F5344CB8AC3E}">
        <p14:creationId xmlns:p14="http://schemas.microsoft.com/office/powerpoint/2010/main" val="38205014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God’s Promises</a:t>
            </a:r>
            <a:endParaRPr lang="en-US" b="1" dirty="0"/>
          </a:p>
        </p:txBody>
      </p:sp>
      <p:sp>
        <p:nvSpPr>
          <p:cNvPr id="3" name="Content Placeholder 2"/>
          <p:cNvSpPr>
            <a:spLocks noGrp="1"/>
          </p:cNvSpPr>
          <p:nvPr>
            <p:ph idx="1"/>
          </p:nvPr>
        </p:nvSpPr>
        <p:spPr>
          <a:xfrm>
            <a:off x="780487" y="1962347"/>
            <a:ext cx="4720201" cy="3777622"/>
          </a:xfrm>
        </p:spPr>
        <p:txBody>
          <a:bodyPr>
            <a:normAutofit/>
          </a:bodyPr>
          <a:lstStyle/>
          <a:p>
            <a:pPr marL="0" indent="0" algn="ctr">
              <a:buNone/>
            </a:pPr>
            <a:r>
              <a:rPr lang="en-US" sz="2800" dirty="0" smtClean="0"/>
              <a:t>Too many PROMISES</a:t>
            </a:r>
          </a:p>
          <a:p>
            <a:pPr marL="0" indent="0" algn="ctr">
              <a:buNone/>
            </a:pPr>
            <a:r>
              <a:rPr lang="en-US" sz="2800" dirty="0" smtClean="0"/>
              <a:t> to talk about today….</a:t>
            </a:r>
          </a:p>
          <a:p>
            <a:pPr marL="0" indent="0" algn="ctr">
              <a:buNone/>
            </a:pPr>
            <a:endParaRPr lang="en-US" sz="2800" dirty="0"/>
          </a:p>
          <a:p>
            <a:pPr marL="0" indent="0" algn="ctr">
              <a:buNone/>
            </a:pPr>
            <a:r>
              <a:rPr lang="en-US" sz="2800" dirty="0" smtClean="0"/>
              <a:t>Seek them out!</a:t>
            </a:r>
          </a:p>
          <a:p>
            <a:pPr marL="0" indent="0" algn="ctr">
              <a:buNone/>
            </a:pPr>
            <a:endParaRPr lang="en-US" sz="2800" dirty="0"/>
          </a:p>
        </p:txBody>
      </p:sp>
      <p:pic>
        <p:nvPicPr>
          <p:cNvPr id="4" name="Picture 3"/>
          <p:cNvPicPr>
            <a:picLocks noChangeAspect="1"/>
          </p:cNvPicPr>
          <p:nvPr/>
        </p:nvPicPr>
        <p:blipFill>
          <a:blip r:embed="rId3"/>
          <a:stretch>
            <a:fillRect/>
          </a:stretch>
        </p:blipFill>
        <p:spPr>
          <a:xfrm>
            <a:off x="5867400" y="1950563"/>
            <a:ext cx="3033712" cy="4546013"/>
          </a:xfrm>
          <a:prstGeom prst="rect">
            <a:avLst/>
          </a:prstGeom>
        </p:spPr>
      </p:pic>
    </p:spTree>
    <p:extLst>
      <p:ext uri="{BB962C8B-B14F-4D97-AF65-F5344CB8AC3E}">
        <p14:creationId xmlns:p14="http://schemas.microsoft.com/office/powerpoint/2010/main" val="3670891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1185</TotalTime>
  <Words>1143</Words>
  <Application>Microsoft Office PowerPoint</Application>
  <PresentationFormat>On-screen Show (4:3)</PresentationFormat>
  <Paragraphs>167</Paragraphs>
  <Slides>22</Slides>
  <Notes>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22</vt:i4>
      </vt:variant>
    </vt:vector>
  </HeadingPairs>
  <TitlesOfParts>
    <vt:vector size="33" baseType="lpstr">
      <vt:lpstr>メイリオ</vt:lpstr>
      <vt:lpstr>微軟正黑體</vt:lpstr>
      <vt:lpstr>Arial</vt:lpstr>
      <vt:lpstr>Arial Black</vt:lpstr>
      <vt:lpstr>Bahnschrift SemiBold SemiConden</vt:lpstr>
      <vt:lpstr>Berlin Sans FB Demi</vt:lpstr>
      <vt:lpstr>Calibri</vt:lpstr>
      <vt:lpstr>Century Gothic</vt:lpstr>
      <vt:lpstr>Wingdings</vt:lpstr>
      <vt:lpstr>Wingdings 3</vt:lpstr>
      <vt:lpstr>Wisp</vt:lpstr>
      <vt:lpstr>Life Change, Trust in God’s Promises 生活中的變化, 信靠上帝的應許  Jeremiah 29:11-13 Philippians 4:6,7</vt:lpstr>
      <vt:lpstr>Things Change in Life</vt:lpstr>
      <vt:lpstr>Natural Order</vt:lpstr>
      <vt:lpstr>The Future is an Uncertain Place</vt:lpstr>
      <vt:lpstr>Two Viewpoints of the Future</vt:lpstr>
      <vt:lpstr>A Narrow View</vt:lpstr>
      <vt:lpstr>A Broad Viewpoint</vt:lpstr>
      <vt:lpstr>PowerPoint Presentation</vt:lpstr>
      <vt:lpstr>God’s Promises</vt:lpstr>
      <vt:lpstr>A Letter from Prophet Jeremiah</vt:lpstr>
      <vt:lpstr>Large Scale Promises</vt:lpstr>
      <vt:lpstr>God’s Saving Grace</vt:lpstr>
      <vt:lpstr>PowerPoint Presentation</vt:lpstr>
      <vt:lpstr>We Need to Know</vt:lpstr>
      <vt:lpstr>Some Ways God Works</vt:lpstr>
      <vt:lpstr>Our Part is to Follow God</vt:lpstr>
      <vt:lpstr>Oversimplified “Life Stages”</vt:lpstr>
      <vt:lpstr>An Example: Choosing a Career</vt:lpstr>
      <vt:lpstr>Life Unexplainable without God</vt:lpstr>
      <vt:lpstr>Today’s Journey</vt:lpstr>
      <vt:lpstr>Life Application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Do Not Lose Heart</dc:title>
  <dc:creator>scott</dc:creator>
  <cp:lastModifiedBy>CCCC</cp:lastModifiedBy>
  <cp:revision>385</cp:revision>
  <cp:lastPrinted>2019-03-31T00:59:09Z</cp:lastPrinted>
  <dcterms:created xsi:type="dcterms:W3CDTF">2016-10-27T14:36:53Z</dcterms:created>
  <dcterms:modified xsi:type="dcterms:W3CDTF">2019-03-31T20:25:53Z</dcterms:modified>
</cp:coreProperties>
</file>