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81A679-4B52-4BD6-A8B0-6FE35851B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5585F1-3E2A-42CD-944F-466D019A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1142469"/>
            <a:ext cx="8295215" cy="4573063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488AE9-BFD5-452D-8E10-6E9384257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7803" y="1885798"/>
            <a:ext cx="7459926" cy="3086404"/>
          </a:xfrm>
        </p:spPr>
        <p:txBody>
          <a:bodyPr anchor="ctr">
            <a:normAutofit/>
          </a:bodyPr>
          <a:lstStyle/>
          <a:p>
            <a:r>
              <a:rPr lang="zh-CN" altLang="en-US" sz="4400">
                <a:solidFill>
                  <a:srgbClr val="FFFFF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在巴比伦的河边</a:t>
            </a:r>
            <a:br>
              <a:rPr lang="en-US" altLang="zh-CN" sz="4400">
                <a:solidFill>
                  <a:srgbClr val="FFFFF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sz="4400">
                <a:solidFill>
                  <a:srgbClr val="FFFFFE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By The River Of Babylon </a:t>
            </a:r>
            <a:endParaRPr lang="en-US" sz="4400">
              <a:solidFill>
                <a:srgbClr val="FFFFFE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FF467-C8CC-4401-ABA8-32379A77E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808" y="1885798"/>
            <a:ext cx="2705596" cy="3086404"/>
          </a:xfrm>
        </p:spPr>
        <p:txBody>
          <a:bodyPr anchor="ctr">
            <a:normAutofit/>
          </a:bodyPr>
          <a:lstStyle/>
          <a:p>
            <a:pPr algn="r"/>
            <a:r>
              <a:rPr lang="zh-CN" altLang="en-US" sz="1600">
                <a:solidFill>
                  <a:schemeClr val="tx2"/>
                </a:solidFill>
              </a:rPr>
              <a:t>谷心镇华人基督教会 </a:t>
            </a:r>
            <a:r>
              <a:rPr lang="en-US" altLang="zh-CN" sz="1600">
                <a:solidFill>
                  <a:schemeClr val="tx2"/>
                </a:solidFill>
              </a:rPr>
              <a:t>2019 </a:t>
            </a:r>
            <a:r>
              <a:rPr lang="zh-CN" altLang="en-US" sz="1600">
                <a:solidFill>
                  <a:schemeClr val="tx2"/>
                </a:solidFill>
              </a:rPr>
              <a:t>年 </a:t>
            </a:r>
            <a:r>
              <a:rPr lang="en-US" altLang="zh-CN" sz="1600">
                <a:solidFill>
                  <a:schemeClr val="tx2"/>
                </a:solidFill>
              </a:rPr>
              <a:t>4 </a:t>
            </a:r>
            <a:r>
              <a:rPr lang="zh-CN" altLang="en-US" sz="1600">
                <a:solidFill>
                  <a:schemeClr val="tx2"/>
                </a:solidFill>
              </a:rPr>
              <a:t>月</a:t>
            </a:r>
            <a:r>
              <a:rPr lang="en-US" altLang="zh-CN" sz="1600">
                <a:solidFill>
                  <a:schemeClr val="tx2"/>
                </a:solidFill>
              </a:rPr>
              <a:t> 28 </a:t>
            </a:r>
            <a:r>
              <a:rPr lang="zh-CN" altLang="en-US" sz="1600">
                <a:solidFill>
                  <a:schemeClr val="tx2"/>
                </a:solidFill>
              </a:rPr>
              <a:t>日</a:t>
            </a:r>
            <a:endParaRPr lang="en-US" altLang="zh-CN" sz="1600">
              <a:solidFill>
                <a:schemeClr val="tx2"/>
              </a:solidFill>
            </a:endParaRPr>
          </a:p>
          <a:p>
            <a:pPr algn="r"/>
            <a:r>
              <a:rPr lang="en-US" sz="1600">
                <a:solidFill>
                  <a:schemeClr val="tx2"/>
                </a:solidFill>
              </a:rPr>
              <a:t>Chinese Christian church of Corvallis 4/28/2019</a:t>
            </a:r>
          </a:p>
          <a:p>
            <a:pPr algn="r"/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6BC42-C6CF-4136-A841-6A77C2468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18432" y="1479037"/>
            <a:ext cx="797356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5BD6E9-6D04-4F40-A59B-7FB989E72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18432" y="5399773"/>
            <a:ext cx="7973568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63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4A995-5E2B-4407-B767-B550BB35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Psalms 137 : 1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191408"/>
            <a:ext cx="95819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E9F2-1B93-4D3A-92FA-84FEB7A7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我们曾在巴比伦的河边坐下，一追想锡安就哭了。</a:t>
            </a:r>
          </a:p>
          <a:p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1 By the rivers of Babylon we sat and wept when we remembered Zion.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2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4A995-5E2B-4407-B767-B550BB35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Psalms 137 : 2 - 3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191408"/>
            <a:ext cx="95819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E9F2-1B93-4D3A-92FA-84FEB7A7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我们把琴挂在那里的柳树上；</a:t>
            </a:r>
          </a:p>
          <a:p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因为在那里，掳掠我们的要我们唱歌，抢夺我们的要我们作乐，说：给我们唱一首锡安歌罢</a:t>
            </a:r>
            <a:endParaRPr lang="en-US" altLang="zh-CN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2 There on the poplars we hung our harps,</a:t>
            </a:r>
          </a:p>
          <a:p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3 for there our captors asked us for songs, our tormentors demanded songs of joy; they said "Sing us one of the songs of Zion!</a:t>
            </a:r>
            <a:endParaRPr lang="zh-CN" altLang="en-US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0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20E08D-B7D8-4E1F-9F5A-37BE7144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站在巴比伦的河边 </a:t>
            </a:r>
            <a:b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By the river of Babylon</a:t>
            </a:r>
            <a:endParaRPr lang="en-US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191408"/>
            <a:ext cx="95819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D0188-3419-42F2-94DC-DDB06E7BF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站在世界的繁华和我们的信仰中间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Stand between the world and the faith</a:t>
            </a:r>
          </a:p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只剩下最后一点点和神的联系</a:t>
            </a:r>
            <a:endParaRPr lang="en-US" altLang="zh-CN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Remaining the last bond with God</a:t>
            </a:r>
          </a:p>
          <a:p>
            <a:r>
              <a:rPr lang="zh-CN" altLang="en-US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要夺去我们这剩下仅有的</a:t>
            </a:r>
            <a:endParaRPr lang="en-US" altLang="zh-CN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To be snatched away </a:t>
            </a:r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29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4A995-5E2B-4407-B767-B550BB35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Psalms 137 : 4 - 6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191408"/>
            <a:ext cx="95819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E9F2-1B93-4D3A-92FA-84FEB7A7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我们怎能在外邦唱耶和华的歌呢？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耶路撒冷啊，我若忘记你，情愿我的右手忘记技巧！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我若不记念你，若不看耶路撒冷过於我所最喜乐的，情愿我的舌头贴於上膛！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4 How can we sing the songs of the Lord while in a foreign land?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5 If I forget you, Jerusalem, may my right hand forget its skill.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6 May my tongue cling to the roof of my mouth if I do not remember you, if I do not consider Jerusalem my highest joy.</a:t>
            </a:r>
            <a:endParaRPr lang="zh-CN" altLang="en-US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55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B2B2F3-1528-4886-A91A-61D169B06DA3}"/>
              </a:ext>
            </a:extLst>
          </p:cNvPr>
          <p:cNvSpPr txBox="1"/>
          <p:nvPr/>
        </p:nvSpPr>
        <p:spPr>
          <a:xfrm>
            <a:off x="244549" y="212651"/>
            <a:ext cx="115363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</a:rPr>
              <a:t>诗篇 </a:t>
            </a:r>
            <a:r>
              <a:rPr lang="en-US" altLang="zh-CN" sz="2000">
                <a:latin typeface="KaiTi" panose="02010609060101010101" pitchFamily="49" charset="-122"/>
                <a:ea typeface="KaiTi" panose="02010609060101010101" pitchFamily="49" charset="-122"/>
              </a:rPr>
              <a:t>126</a:t>
            </a:r>
          </a:p>
          <a:p>
            <a:endParaRPr lang="en-US" altLang="zh-CN" sz="200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00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</a:rPr>
              <a:t>当耶和华将那些被掳的带回锡安的时候，我们好像做梦的人。</a:t>
            </a:r>
            <a:endParaRPr lang="en-US" altLang="zh-CN" sz="200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00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</a:rPr>
              <a:t>我们满口喜笑，满舌欢呼的时候，外邦中就有人说，耶和华为他们行了大事。</a:t>
            </a:r>
            <a:endParaRPr lang="en-US" altLang="zh-CN" sz="200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CN" sz="200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</a:rPr>
              <a:t>耶和华果然为我们行了大事，我们就欢喜。</a:t>
            </a:r>
          </a:p>
          <a:p>
            <a:r>
              <a:rPr lang="en-US" altLang="zh-CN" sz="2000">
                <a:latin typeface="KaiTi" panose="02010609060101010101" pitchFamily="49" charset="-122"/>
                <a:ea typeface="KaiTi" panose="02010609060101010101" pitchFamily="49" charset="-122"/>
              </a:rPr>
              <a:t>4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</a:rPr>
              <a:t>耶和华阿，求你使我们被掳的人归回，好像南地的河水复流。</a:t>
            </a:r>
          </a:p>
          <a:p>
            <a:r>
              <a:rPr lang="en-US" altLang="zh-CN" sz="200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</a:rPr>
              <a:t>流泪撒种的，必欢呼收割。</a:t>
            </a:r>
          </a:p>
          <a:p>
            <a:r>
              <a:rPr lang="en-US" altLang="zh-CN" sz="200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2000">
                <a:latin typeface="KaiTi" panose="02010609060101010101" pitchFamily="49" charset="-122"/>
                <a:ea typeface="KaiTi" panose="02010609060101010101" pitchFamily="49" charset="-122"/>
              </a:rPr>
              <a:t>那带种流泪出去的，必要欢欢乐乐地带禾捆回来。</a:t>
            </a:r>
            <a:endParaRPr lang="en-US" altLang="zh-CN" sz="200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sz="200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0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1 When the Lord restored the fortunes of Zion, we were like those who dreamed.</a:t>
            </a:r>
          </a:p>
          <a:p>
            <a:r>
              <a:rPr lang="en-US" sz="20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2 Our mouths were filled with laughter, our tongues with songs of joy. Then it was said among the nations, “The Lord has done great things for them.”</a:t>
            </a:r>
          </a:p>
          <a:p>
            <a:r>
              <a:rPr lang="en-US" sz="20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3 The Lord has done great things for us, and we are filled with joy.</a:t>
            </a:r>
          </a:p>
          <a:p>
            <a:r>
              <a:rPr lang="en-US" sz="20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4 Restore our fortunes, Lord, like streams in the Negev.</a:t>
            </a:r>
          </a:p>
          <a:p>
            <a:r>
              <a:rPr lang="en-US" sz="20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5 Those who sow with tears will reap with songs of joy.</a:t>
            </a:r>
          </a:p>
          <a:p>
            <a:r>
              <a:rPr lang="en-US" sz="20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6 Those who go out weeping, carrying seed to sow, will return with songs of joy, carrying sheaves with them.</a:t>
            </a:r>
            <a:endParaRPr lang="en-US" sz="20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3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ED05234-59F2-438F-99BB-C1D5FE6AB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2AFBBF0-B883-4E26-9359-B5CECFDCD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156D5FE-EB26-4C38-8EC5-E5FFE1B30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9987F4-3B90-44B5-BC28-BCB01759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bg2">
                  <a:lumMod val="10000"/>
                </a:schemeClr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 prstMaterial="matte">
            <a:bevelT w="133350" h="508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2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F9AD2E-70BB-475A-A0F2-AD9F308C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2CB9B-EC12-4190-A386-BE23395F9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59194"/>
            <a:ext cx="9099255" cy="2596730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zh-CN" altLang="en-US" sz="2300">
                <a:solidFill>
                  <a:schemeClr val="bg1"/>
                </a:solidFill>
              </a:rPr>
              <a:t>我们怎能在外邦唱耶和华的歌呢？</a:t>
            </a:r>
            <a:br>
              <a:rPr lang="en-US" altLang="zh-CN" sz="2300">
                <a:solidFill>
                  <a:schemeClr val="bg1"/>
                </a:solidFill>
              </a:rPr>
            </a:br>
            <a:br>
              <a:rPr lang="en-US" altLang="zh-CN" sz="2300">
                <a:solidFill>
                  <a:schemeClr val="bg1"/>
                </a:solidFill>
              </a:rPr>
            </a:br>
            <a:r>
              <a:rPr lang="en-US" altLang="zh-CN" sz="2300">
                <a:solidFill>
                  <a:schemeClr val="bg1"/>
                </a:solidFill>
              </a:rPr>
              <a:t>How can we sing the songs of the Lord while in a foreign land?</a:t>
            </a:r>
            <a:br>
              <a:rPr lang="en-US" altLang="zh-CN" sz="2300">
                <a:solidFill>
                  <a:schemeClr val="bg1"/>
                </a:solidFill>
              </a:rPr>
            </a:br>
            <a:br>
              <a:rPr lang="en-US" altLang="zh-CN" sz="2300">
                <a:solidFill>
                  <a:schemeClr val="bg1"/>
                </a:solidFill>
              </a:rPr>
            </a:br>
            <a:r>
              <a:rPr lang="zh-CN" altLang="en-US" sz="2300">
                <a:solidFill>
                  <a:schemeClr val="bg1"/>
                </a:solidFill>
              </a:rPr>
              <a:t>我们怎能在异乡交出我们的心呢？</a:t>
            </a:r>
            <a:br>
              <a:rPr lang="en-US" altLang="zh-CN" sz="2300">
                <a:solidFill>
                  <a:schemeClr val="bg1"/>
                </a:solidFill>
              </a:rPr>
            </a:br>
            <a:br>
              <a:rPr lang="en-US" altLang="zh-CN" sz="2300">
                <a:solidFill>
                  <a:schemeClr val="bg1"/>
                </a:solidFill>
              </a:rPr>
            </a:br>
            <a:r>
              <a:rPr lang="en-US" altLang="zh-CN" sz="2300">
                <a:solidFill>
                  <a:schemeClr val="bg1"/>
                </a:solidFill>
              </a:rPr>
              <a:t>How can we sell our hearts while in a foreign land?</a:t>
            </a:r>
            <a:endParaRPr lang="en-US" sz="2300">
              <a:solidFill>
                <a:schemeClr val="bg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id="{589B448D-DC1E-4EFA-B2ED-2FBE7918C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4A995-5E2B-4407-B767-B550BB35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Psalms 137 : 1 - 3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191408"/>
            <a:ext cx="95819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E9F2-1B93-4D3A-92FA-84FEB7A7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170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1700">
                <a:latin typeface="KaiTi" panose="02010609060101010101" pitchFamily="49" charset="-122"/>
                <a:ea typeface="KaiTi" panose="02010609060101010101" pitchFamily="49" charset="-122"/>
              </a:rPr>
              <a:t>我们曾在巴比伦的河边坐下，一追想锡安就哭了。</a:t>
            </a:r>
          </a:p>
          <a:p>
            <a:pPr>
              <a:lnSpc>
                <a:spcPct val="110000"/>
              </a:lnSpc>
            </a:pPr>
            <a:r>
              <a:rPr lang="en-US" altLang="zh-CN" sz="1700">
                <a:latin typeface="KaiTi" panose="02010609060101010101" pitchFamily="49" charset="-122"/>
                <a:ea typeface="KaiTi" panose="02010609060101010101" pitchFamily="49" charset="-122"/>
              </a:rPr>
              <a:t>2 </a:t>
            </a:r>
            <a:r>
              <a:rPr lang="zh-CN" altLang="en-US" sz="1700">
                <a:latin typeface="KaiTi" panose="02010609060101010101" pitchFamily="49" charset="-122"/>
                <a:ea typeface="KaiTi" panose="02010609060101010101" pitchFamily="49" charset="-122"/>
              </a:rPr>
              <a:t>我们把琴挂在那里的柳树上；</a:t>
            </a:r>
          </a:p>
          <a:p>
            <a:pPr>
              <a:lnSpc>
                <a:spcPct val="110000"/>
              </a:lnSpc>
            </a:pPr>
            <a:r>
              <a:rPr lang="en-US" altLang="zh-CN" sz="1700">
                <a:latin typeface="KaiTi" panose="02010609060101010101" pitchFamily="49" charset="-122"/>
                <a:ea typeface="KaiTi" panose="02010609060101010101" pitchFamily="49" charset="-122"/>
              </a:rPr>
              <a:t>3 </a:t>
            </a:r>
            <a:r>
              <a:rPr lang="zh-CN" altLang="en-US" sz="1700">
                <a:latin typeface="KaiTi" panose="02010609060101010101" pitchFamily="49" charset="-122"/>
                <a:ea typeface="KaiTi" panose="02010609060101010101" pitchFamily="49" charset="-122"/>
              </a:rPr>
              <a:t>因为在那里，掳掠我们的要我们唱歌，抢夺我们的要我们作乐，说：给我们唱一首锡安歌罢</a:t>
            </a:r>
            <a:endParaRPr lang="en-US" altLang="zh-CN" sz="170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17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1 By the rivers of Babylon we sat and wept when we remembered Zion.</a:t>
            </a:r>
          </a:p>
          <a:p>
            <a:pPr>
              <a:lnSpc>
                <a:spcPct val="110000"/>
              </a:lnSpc>
            </a:pPr>
            <a:r>
              <a:rPr lang="en-US" altLang="zh-CN" sz="17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2 There on the poplars we hung our harps,</a:t>
            </a:r>
          </a:p>
          <a:p>
            <a:pPr>
              <a:lnSpc>
                <a:spcPct val="110000"/>
              </a:lnSpc>
            </a:pPr>
            <a:r>
              <a:rPr lang="en-US" altLang="zh-CN" sz="170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3 for there our captors asked us for songs, our tormentors demanded songs of joy; they said "Sing us one of the songs of Zion!</a:t>
            </a:r>
            <a:endParaRPr lang="zh-CN" altLang="en-US" sz="170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39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4A995-5E2B-4407-B767-B550BB35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KaiTi" panose="02010609060101010101" pitchFamily="49" charset="-122"/>
                <a:ea typeface="KaiTi" panose="02010609060101010101" pitchFamily="49" charset="-122"/>
              </a:rPr>
              <a:t>诗篇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Psalms 137 : 3 - 6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191408"/>
            <a:ext cx="958199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E9F2-1B93-4D3A-92FA-84FEB7A7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6"/>
            <a:ext cx="9436404" cy="321553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4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我们怎能在外邦唱耶和华的歌呢？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5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耶路撒冷啊，我若忘记你，情愿我的右手忘记技巧！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KaiTi" panose="02010609060101010101" pitchFamily="49" charset="-122"/>
                <a:ea typeface="KaiTi" panose="02010609060101010101" pitchFamily="49" charset="-122"/>
              </a:rPr>
              <a:t>6 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我若不记念你，若不看耶路撒冷过於我所最喜乐的，情愿我的舌头贴於上膛！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4 How can we sing the songs of the Lord while in a foreign land?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5 If I forget you, Jerusalem, may my right hand forget its skill.</a:t>
            </a:r>
          </a:p>
          <a:p>
            <a:pPr>
              <a:lnSpc>
                <a:spcPct val="110000"/>
              </a:lnSpc>
            </a:pPr>
            <a:r>
              <a:rPr lang="en-US" altLang="zh-CN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6 May my tongue cling to the roof of my mouth if I do not remember you, if I do not consider Jerusalem my highest joy.</a:t>
            </a:r>
            <a:endParaRPr lang="zh-CN" altLang="en-US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80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2515BF-268C-4948-8FF3-8615856B2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E61F31-0530-46F4-B08D-3B418E74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A66FE-6096-4908-8E2D-A0366AF81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10EE9-7A22-4FA0-895C-19437C6A7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32DFC4-C9B5-4AAE-8456-227B2E319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5728" r="-1" b="-1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58A641-033C-47E0-917B-832C81B1A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34A995-5E2B-4407-B767-B550BB35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065705"/>
            <a:ext cx="6724311" cy="10140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>
                <a:solidFill>
                  <a:srgbClr val="FFFFF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底格里斯河 </a:t>
            </a:r>
            <a:br>
              <a:rPr lang="en-US" altLang="zh-CN" dirty="0">
                <a:solidFill>
                  <a:srgbClr val="FFFFFE"/>
                </a:solidFill>
              </a:rPr>
            </a:br>
            <a:r>
              <a:rPr lang="en-US" altLang="zh-CN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Tigris River</a:t>
            </a:r>
            <a:endParaRPr lang="en-US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1FF239-4817-4B17-802D-369CAA569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48548" y="5067369"/>
            <a:ext cx="0" cy="1130223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FF42688-AE2F-49F7-98E4-38E911572E79}"/>
              </a:ext>
            </a:extLst>
          </p:cNvPr>
          <p:cNvSpPr txBox="1"/>
          <p:nvPr/>
        </p:nvSpPr>
        <p:spPr>
          <a:xfrm>
            <a:off x="563525" y="5805377"/>
            <a:ext cx="2690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Picture By  Lora Taylor</a:t>
            </a:r>
          </a:p>
        </p:txBody>
      </p:sp>
    </p:spTree>
    <p:extLst>
      <p:ext uri="{BB962C8B-B14F-4D97-AF65-F5344CB8AC3E}">
        <p14:creationId xmlns:p14="http://schemas.microsoft.com/office/powerpoint/2010/main" val="421094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2515BF-268C-4948-8FF3-8615856B2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E61F31-0530-46F4-B08D-3B418E74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A66FE-6096-4908-8E2D-A0366AF81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10EE9-7A22-4FA0-895C-19437C6A7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B810AB-0910-4E06-863E-D1F9FBA9F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874" r="-1" b="1312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858A641-033C-47E0-917B-832C81B1A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E0C2D-66BD-4227-8E48-054F0025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380075"/>
            <a:ext cx="6724311" cy="6996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>
                <a:solidFill>
                  <a:srgbClr val="FFFFF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伯拉大河 </a:t>
            </a:r>
            <a:r>
              <a:rPr lang="en-US" altLang="zh-CN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Euphrates</a:t>
            </a:r>
            <a:endParaRPr lang="en-US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D1FF239-4817-4B17-802D-369CAA569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48548" y="5067369"/>
            <a:ext cx="0" cy="1130223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9724700-A07E-433E-B70A-7FBB44AA80D5}"/>
              </a:ext>
            </a:extLst>
          </p:cNvPr>
          <p:cNvSpPr txBox="1"/>
          <p:nvPr/>
        </p:nvSpPr>
        <p:spPr>
          <a:xfrm>
            <a:off x="563525" y="5805377"/>
            <a:ext cx="2690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Picture By  Lora Taylor</a:t>
            </a:r>
          </a:p>
        </p:txBody>
      </p:sp>
    </p:spTree>
    <p:extLst>
      <p:ext uri="{BB962C8B-B14F-4D97-AF65-F5344CB8AC3E}">
        <p14:creationId xmlns:p14="http://schemas.microsoft.com/office/powerpoint/2010/main" val="331065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22515BF-268C-4948-8FF3-8615856B2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61F31-0530-46F4-B08D-3B418E74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4A66FE-6096-4908-8E2D-A0366AF81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410EE9-7A22-4FA0-895C-19437C6A7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B2CEC1-1055-43AF-8FFD-CF3D0CE77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15" r="-1" b="543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58A641-033C-47E0-917B-832C81B1A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5" y="4907589"/>
            <a:ext cx="8295215" cy="1452929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23EE6-A7EB-49DB-9C3E-FE46DA54A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075836"/>
            <a:ext cx="6724311" cy="1120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>
                <a:solidFill>
                  <a:srgbClr val="FFFFF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古巴比伦空中花园</a:t>
            </a:r>
            <a:br>
              <a:rPr lang="en-US" altLang="zh-CN" dirty="0">
                <a:solidFill>
                  <a:srgbClr val="FFFFF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CN" dirty="0">
                <a:solidFill>
                  <a:srgbClr val="FFFFFE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Hanging Garden of Babylon</a:t>
            </a:r>
            <a:endParaRPr lang="en-US" dirty="0">
              <a:solidFill>
                <a:srgbClr val="FFFFFE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D1FF239-4817-4B17-802D-369CAA569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48548" y="5067369"/>
            <a:ext cx="0" cy="1130223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A00B2CD-7A1E-4A46-AA68-9770C7B3BED7}"/>
              </a:ext>
            </a:extLst>
          </p:cNvPr>
          <p:cNvSpPr txBox="1"/>
          <p:nvPr/>
        </p:nvSpPr>
        <p:spPr>
          <a:xfrm>
            <a:off x="399800" y="5868829"/>
            <a:ext cx="2928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Picture from www.wonders-of-the-world.net</a:t>
            </a:r>
          </a:p>
        </p:txBody>
      </p:sp>
    </p:spTree>
    <p:extLst>
      <p:ext uri="{BB962C8B-B14F-4D97-AF65-F5344CB8AC3E}">
        <p14:creationId xmlns:p14="http://schemas.microsoft.com/office/powerpoint/2010/main" val="212753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4997218-B8DE-468A-8BBD-5F03F73B4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3BFD388-F2CD-432C-8D7D-936F661CE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FAF575C-D676-470A-A35E-874E96C07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20535D-62C0-4ED1-8396-BE226BA3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E21B434-AEE3-4BF3-8E0E-A9CC3B4F7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E3EB4C-9661-425C-954C-1DD6EFBF0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70155-4C51-4311-B783-82286308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zh-CN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伊什塔尔城门 </a:t>
            </a:r>
            <a:r>
              <a:rPr lang="en-US" altLang="zh-CN" sz="36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Ishtar Gate</a:t>
            </a:r>
            <a:endParaRPr lang="en-US" sz="36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6" name="Content Placeholder 12">
            <a:extLst>
              <a:ext uri="{FF2B5EF4-FFF2-40B4-BE49-F238E27FC236}">
                <a16:creationId xmlns:a16="http://schemas.microsoft.com/office/drawing/2014/main" id="{2A7E1E0B-0AE7-4798-973D-A582BBDD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649" y="589340"/>
            <a:ext cx="4647741" cy="3485806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42D921B-2B9C-4AF7-8293-FE80437D7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19242" y="597097"/>
            <a:ext cx="4797667" cy="3485806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9A95E08-371E-431A-A1B5-F1053438F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5725" y="4459039"/>
            <a:ext cx="0" cy="55152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40FE2F51-4E86-4522-BF72-D0CB3C90B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0DACB0E-DA73-4CE4-900D-0B4EEA2E3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30E000-996E-4AD5-B95A-9A9FC2D4420F}"/>
              </a:ext>
            </a:extLst>
          </p:cNvPr>
          <p:cNvSpPr txBox="1"/>
          <p:nvPr/>
        </p:nvSpPr>
        <p:spPr>
          <a:xfrm>
            <a:off x="1103650" y="4143678"/>
            <a:ext cx="46477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Rictor</a:t>
            </a:r>
            <a:r>
              <a:rPr lang="en-US" sz="800" dirty="0"/>
              <a:t> Norton https://commons.wikimedia.org/wiki/File:Ishtar_Gate_at_Berlin_Museum.jpg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AB2440-DEAA-4574-AAA1-D3B7972C6FE4}"/>
              </a:ext>
            </a:extLst>
          </p:cNvPr>
          <p:cNvSpPr txBox="1"/>
          <p:nvPr/>
        </p:nvSpPr>
        <p:spPr>
          <a:xfrm>
            <a:off x="6019241" y="4149263"/>
            <a:ext cx="59211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By </a:t>
            </a:r>
            <a:r>
              <a:rPr lang="en-US" sz="800" dirty="0" err="1"/>
              <a:t>Einsamer</a:t>
            </a:r>
            <a:r>
              <a:rPr lang="en-US" sz="800" dirty="0"/>
              <a:t> </a:t>
            </a:r>
            <a:r>
              <a:rPr lang="en-US" sz="800" dirty="0" err="1"/>
              <a:t>Schütze</a:t>
            </a:r>
            <a:r>
              <a:rPr lang="en-US" sz="800" dirty="0"/>
              <a:t> https://commons.wikimedia.org/wiki/File:Vorderasiatisches_Museum_Berlin_003_(cropped).jpg</a:t>
            </a:r>
          </a:p>
        </p:txBody>
      </p:sp>
    </p:spTree>
    <p:extLst>
      <p:ext uri="{BB962C8B-B14F-4D97-AF65-F5344CB8AC3E}">
        <p14:creationId xmlns:p14="http://schemas.microsoft.com/office/powerpoint/2010/main" val="898628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2515BF-268C-4948-8FF3-8615856B2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E61F31-0530-46F4-B08D-3B418E749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A66FE-6096-4908-8E2D-A0366AF81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410EE9-7A22-4FA0-895C-19437C6A7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D55F91-F524-4A4B-9B11-7674ECCC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878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8DECBE4-E067-4C4D-9753-C35D0E79E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89695" y="4905349"/>
            <a:ext cx="5610646" cy="1450464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B7E7D-9BFE-4435-8695-25916DE8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145" y="5070079"/>
            <a:ext cx="5115766" cy="11291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>
                <a:solidFill>
                  <a:srgbClr val="FFFFFE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古巴比伦城 </a:t>
            </a:r>
            <a:br>
              <a:rPr lang="en-US" altLang="zh-CN" dirty="0">
                <a:solidFill>
                  <a:srgbClr val="FFFFFE"/>
                </a:solidFill>
              </a:rPr>
            </a:br>
            <a:r>
              <a:rPr lang="en-US" altLang="zh-CN" dirty="0">
                <a:solidFill>
                  <a:srgbClr val="FFFF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Babylon</a:t>
            </a:r>
            <a:endParaRPr lang="en-US" dirty="0">
              <a:solidFill>
                <a:srgbClr val="FFFF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DAF76F-F8CC-4802-94AB-CDE550F8B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47826" y="5061521"/>
            <a:ext cx="0" cy="113440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BC28B5-9699-4CD7-99DF-A4892949C70D}"/>
              </a:ext>
            </a:extLst>
          </p:cNvPr>
          <p:cNvSpPr txBox="1"/>
          <p:nvPr/>
        </p:nvSpPr>
        <p:spPr>
          <a:xfrm>
            <a:off x="7040666" y="6566966"/>
            <a:ext cx="5151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https://www.realmofhistory.com/2019/03/07/babylon-history-reconstruction/</a:t>
            </a:r>
          </a:p>
        </p:txBody>
      </p:sp>
    </p:spTree>
    <p:extLst>
      <p:ext uri="{BB962C8B-B14F-4D97-AF65-F5344CB8AC3E}">
        <p14:creationId xmlns:p14="http://schemas.microsoft.com/office/powerpoint/2010/main" val="2895186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6C1992-DC4A-47C4-9916-9DCCEBA3CE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4" r="460"/>
          <a:stretch/>
        </p:blipFill>
        <p:spPr>
          <a:xfrm>
            <a:off x="20" y="10"/>
            <a:ext cx="6095979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B5C9C-D5E5-415B-9947-D72230E7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5"/>
          <a:stretch/>
        </p:blipFill>
        <p:spPr>
          <a:xfrm>
            <a:off x="6096001" y="10"/>
            <a:ext cx="6095999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64C17-2D32-4D15-9B3C-885D60FBF978}"/>
              </a:ext>
            </a:extLst>
          </p:cNvPr>
          <p:cNvSpPr txBox="1"/>
          <p:nvPr/>
        </p:nvSpPr>
        <p:spPr>
          <a:xfrm>
            <a:off x="0" y="6611769"/>
            <a:ext cx="3772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From https://christinprophecy.org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D64B78-6271-4B9F-8A17-1810CB798AF9}"/>
              </a:ext>
            </a:extLst>
          </p:cNvPr>
          <p:cNvSpPr txBox="1"/>
          <p:nvPr/>
        </p:nvSpPr>
        <p:spPr>
          <a:xfrm>
            <a:off x="6095999" y="6611779"/>
            <a:ext cx="43487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By </a:t>
            </a:r>
            <a:r>
              <a:rPr lang="en-US" sz="1000" dirty="0" err="1"/>
              <a:t>Ariely</a:t>
            </a:r>
            <a:r>
              <a:rPr lang="en-US" sz="1000" dirty="0"/>
              <a:t> https://commons.wikimedia.org/wiki/File:City_of_David.jpg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8D0016-3439-4A39-A5E3-19D70A50BBB5}"/>
              </a:ext>
            </a:extLst>
          </p:cNvPr>
          <p:cNvSpPr txBox="1"/>
          <p:nvPr/>
        </p:nvSpPr>
        <p:spPr>
          <a:xfrm>
            <a:off x="4660604" y="105013"/>
            <a:ext cx="14353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锡安 </a:t>
            </a:r>
            <a:endParaRPr lang="en-US" altLang="zh-CN" sz="2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Zion</a:t>
            </a:r>
          </a:p>
          <a:p>
            <a:endParaRPr lang="en-US" altLang="zh-CN" sz="2400" dirty="0">
              <a:solidFill>
                <a:schemeClr val="bg1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大卫城</a:t>
            </a:r>
            <a:r>
              <a:rPr lang="en-US" altLang="zh-CN" sz="2400" dirty="0">
                <a:solidFill>
                  <a:schemeClr val="bg1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</a:t>
            </a:r>
          </a:p>
          <a:p>
            <a:endParaRPr lang="en-US" altLang="zh-CN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bg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耶路撒冷</a:t>
            </a:r>
            <a:endParaRPr lang="en-US" sz="2400" dirty="0">
              <a:solidFill>
                <a:schemeClr val="bg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Jerusalem</a:t>
            </a:r>
          </a:p>
        </p:txBody>
      </p:sp>
    </p:spTree>
    <p:extLst>
      <p:ext uri="{BB962C8B-B14F-4D97-AF65-F5344CB8AC3E}">
        <p14:creationId xmlns:p14="http://schemas.microsoft.com/office/powerpoint/2010/main" val="403600323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1098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KaiTi</vt:lpstr>
      <vt:lpstr>Arial</vt:lpstr>
      <vt:lpstr>Palatino Linotype</vt:lpstr>
      <vt:lpstr>Gallery</vt:lpstr>
      <vt:lpstr>在巴比伦的河边 By The River Of Babylon </vt:lpstr>
      <vt:lpstr>诗篇 Psalms 137 : 1 - 3</vt:lpstr>
      <vt:lpstr>诗篇 Psalms 137 : 3 - 6</vt:lpstr>
      <vt:lpstr>底格里斯河  Tigris River</vt:lpstr>
      <vt:lpstr>伯拉大河 Euphrates</vt:lpstr>
      <vt:lpstr>古巴比伦空中花园 Hanging Garden of Babylon</vt:lpstr>
      <vt:lpstr>伊什塔尔城门 Ishtar Gate</vt:lpstr>
      <vt:lpstr>古巴比伦城  City of Babylon</vt:lpstr>
      <vt:lpstr>PowerPoint Presentation</vt:lpstr>
      <vt:lpstr>诗篇 Psalms 137 : 1</vt:lpstr>
      <vt:lpstr>诗篇 Psalms 137 : 2 - 3 </vt:lpstr>
      <vt:lpstr>站在巴比伦的河边  By the river of Babylon</vt:lpstr>
      <vt:lpstr>诗篇 Psalms 137 : 4 - 6</vt:lpstr>
      <vt:lpstr>PowerPoint Presentation</vt:lpstr>
      <vt:lpstr>我们怎能在外邦唱耶和华的歌呢？  How can we sing the songs of the Lord while in a foreign land?  我们怎能在异乡交出我们的心呢？  How can we sell our hearts while in a foreign land?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在巴比伦的河边 By The River Of Babylon </dc:title>
  <dc:creator>Zhu, Minjie</dc:creator>
  <cp:lastModifiedBy>Zhu, Minjie</cp:lastModifiedBy>
  <cp:revision>46</cp:revision>
  <dcterms:created xsi:type="dcterms:W3CDTF">2019-04-28T01:54:12Z</dcterms:created>
  <dcterms:modified xsi:type="dcterms:W3CDTF">2019-04-28T04:17:27Z</dcterms:modified>
</cp:coreProperties>
</file>