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4" r:id="rId2"/>
    <p:sldId id="257" r:id="rId3"/>
    <p:sldId id="258" r:id="rId4"/>
    <p:sldId id="270" r:id="rId5"/>
    <p:sldId id="271" r:id="rId6"/>
    <p:sldId id="265" r:id="rId7"/>
    <p:sldId id="266" r:id="rId8"/>
    <p:sldId id="267" r:id="rId9"/>
    <p:sldId id="268" r:id="rId10"/>
    <p:sldId id="269" r:id="rId11"/>
    <p:sldId id="301" r:id="rId12"/>
    <p:sldId id="302" r:id="rId13"/>
    <p:sldId id="259" r:id="rId14"/>
    <p:sldId id="303" r:id="rId15"/>
    <p:sldId id="304" r:id="rId16"/>
    <p:sldId id="329" r:id="rId17"/>
    <p:sldId id="330" r:id="rId18"/>
    <p:sldId id="331" r:id="rId19"/>
    <p:sldId id="305" r:id="rId20"/>
    <p:sldId id="306" r:id="rId21"/>
    <p:sldId id="308" r:id="rId22"/>
    <p:sldId id="309" r:id="rId23"/>
    <p:sldId id="310" r:id="rId24"/>
    <p:sldId id="332" r:id="rId25"/>
    <p:sldId id="333" r:id="rId26"/>
    <p:sldId id="334" r:id="rId27"/>
    <p:sldId id="261" r:id="rId28"/>
    <p:sldId id="307" r:id="rId29"/>
    <p:sldId id="335" r:id="rId30"/>
    <p:sldId id="336" r:id="rId31"/>
    <p:sldId id="311" r:id="rId32"/>
    <p:sldId id="312" r:id="rId33"/>
    <p:sldId id="262" r:id="rId34"/>
    <p:sldId id="313" r:id="rId35"/>
    <p:sldId id="314" r:id="rId36"/>
    <p:sldId id="315" r:id="rId37"/>
    <p:sldId id="316" r:id="rId38"/>
    <p:sldId id="317" r:id="rId39"/>
    <p:sldId id="318" r:id="rId40"/>
    <p:sldId id="319" r:id="rId41"/>
    <p:sldId id="320" r:id="rId42"/>
    <p:sldId id="321" r:id="rId43"/>
    <p:sldId id="322" r:id="rId44"/>
    <p:sldId id="337" r:id="rId45"/>
    <p:sldId id="338" r:id="rId46"/>
    <p:sldId id="339" r:id="rId47"/>
    <p:sldId id="340" r:id="rId48"/>
    <p:sldId id="341" r:id="rId49"/>
    <p:sldId id="342" r:id="rId50"/>
    <p:sldId id="343" r:id="rId51"/>
    <p:sldId id="344" r:id="rId52"/>
    <p:sldId id="345" r:id="rId53"/>
    <p:sldId id="346" r:id="rId54"/>
    <p:sldId id="263" r:id="rId55"/>
    <p:sldId id="347" r:id="rId56"/>
    <p:sldId id="348" r:id="rId57"/>
    <p:sldId id="349" r:id="rId58"/>
    <p:sldId id="353" r:id="rId59"/>
    <p:sldId id="351" r:id="rId60"/>
    <p:sldId id="323" r:id="rId61"/>
    <p:sldId id="324" r:id="rId62"/>
    <p:sldId id="325" r:id="rId63"/>
    <p:sldId id="326" r:id="rId64"/>
    <p:sldId id="354" r:id="rId65"/>
    <p:sldId id="352" r:id="rId66"/>
  </p:sldIdLst>
  <p:sldSz cx="12192000" cy="6858000"/>
  <p:notesSz cx="9236075" cy="7010400"/>
  <p:embeddedFontLst>
    <p:embeddedFont>
      <p:font typeface="標楷體" panose="03000509000000000000" pitchFamily="65" charset="-120"/>
      <p:regular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Microsoft JhengHei" panose="020B0604030504040204" pitchFamily="34" charset="-120"/>
      <p:regular r:id="rId74"/>
      <p:bold r:id="rId75"/>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7600"/>
    <a:srgbClr val="7E3F00"/>
    <a:srgbClr val="92500B"/>
    <a:srgbClr val="FF0000"/>
    <a:srgbClr val="884400"/>
    <a:srgbClr val="AC7F00"/>
    <a:srgbClr val="A85400"/>
    <a:srgbClr val="684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A953C-663A-446C-B614-65C9DB8E5AF4}"/>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17D2855-D974-42B5-BAAA-40A7CF289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C6FFED0-F944-43F0-9392-D14894F2E320}"/>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5" name="頁尾版面配置區 4">
            <a:extLst>
              <a:ext uri="{FF2B5EF4-FFF2-40B4-BE49-F238E27FC236}">
                <a16:creationId xmlns:a16="http://schemas.microsoft.com/office/drawing/2014/main" id="{1F32760A-2E3C-4464-B062-78F1083E61C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CCE2EE-5C40-4FBD-BFD7-8FDA0A69798C}"/>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290431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E0DD3C-64A6-455A-AA92-F5D22932C30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B2858D4D-1987-4DB0-B5AB-E3994025A85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83BF478-5FF4-42CA-8777-060C954EF5F3}"/>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5" name="頁尾版面配置區 4">
            <a:extLst>
              <a:ext uri="{FF2B5EF4-FFF2-40B4-BE49-F238E27FC236}">
                <a16:creationId xmlns:a16="http://schemas.microsoft.com/office/drawing/2014/main" id="{778CDDE3-84E3-46BE-B1D9-C21A98E2567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600EB4F-CD7D-49F5-9B3B-FEF91AF90655}"/>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7068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0F512E4-CCFE-4093-A0C5-511F5FE0AFA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B71959E-545E-45D9-87A3-58B3D2689F79}"/>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3483979-B8B4-4013-A9B9-96E4264EC41E}"/>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5" name="頁尾版面配置區 4">
            <a:extLst>
              <a:ext uri="{FF2B5EF4-FFF2-40B4-BE49-F238E27FC236}">
                <a16:creationId xmlns:a16="http://schemas.microsoft.com/office/drawing/2014/main" id="{726EE7A2-2BC4-4077-ABEA-E5B1EE44E8C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CE72F48-F528-424F-B51A-01749BC747EA}"/>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222184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AE8B75-079A-4AAE-AF2C-E05F026340C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23C05FC-4326-4FA4-B101-9A044D75DB5C}"/>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657CCD7-FF4B-4305-8C60-45C0E0B137C5}"/>
              </a:ext>
            </a:extLst>
          </p:cNvPr>
          <p:cNvSpPr>
            <a:spLocks noGrp="1"/>
          </p:cNvSpPr>
          <p:nvPr>
            <p:ph type="dt" sz="half" idx="10"/>
          </p:nvPr>
        </p:nvSpPr>
        <p:spPr>
          <a:xfrm>
            <a:off x="620487" y="2383355"/>
            <a:ext cx="1801586" cy="344772"/>
          </a:xfrm>
          <a:prstGeom prst="rect">
            <a:avLst/>
          </a:prstGeom>
        </p:spPr>
        <p:txBody>
          <a:bodyPr/>
          <a:lstStyle/>
          <a:p>
            <a:endParaRPr lang="zh-TW" altLang="en-US" dirty="0"/>
          </a:p>
        </p:txBody>
      </p:sp>
      <p:sp>
        <p:nvSpPr>
          <p:cNvPr id="5" name="頁尾版面配置區 4">
            <a:extLst>
              <a:ext uri="{FF2B5EF4-FFF2-40B4-BE49-F238E27FC236}">
                <a16:creationId xmlns:a16="http://schemas.microsoft.com/office/drawing/2014/main" id="{5EFA0A55-3C7B-43B3-AAAF-A9ECCF82BE3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7BC4677-2CB9-4753-9549-4791AB9B01B4}"/>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06128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63D8D3-85ED-4B62-8114-D91AD1A28741}"/>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12EABF8B-6586-43EE-8B86-694C2EA8C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5476E1F-C607-439F-99D0-3EF107F67C71}"/>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5" name="頁尾版面配置區 4">
            <a:extLst>
              <a:ext uri="{FF2B5EF4-FFF2-40B4-BE49-F238E27FC236}">
                <a16:creationId xmlns:a16="http://schemas.microsoft.com/office/drawing/2014/main" id="{85FCBA10-361B-44B7-8BB8-A3A34F822D6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10985F2-7EA4-42DB-8F79-40938B74141E}"/>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70786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B56820-E45D-48DB-9346-F20024DD69F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8F3E100-A9A0-4CDD-9399-388935BB6513}"/>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7FB9D446-72C9-4C6E-96E1-839985016C99}"/>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4A5D135-C9E0-4A04-9A0E-8A66CD18000E}"/>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6" name="頁尾版面配置區 5">
            <a:extLst>
              <a:ext uri="{FF2B5EF4-FFF2-40B4-BE49-F238E27FC236}">
                <a16:creationId xmlns:a16="http://schemas.microsoft.com/office/drawing/2014/main" id="{E8228DC9-CDC5-4512-BBF7-336377972CD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9B4D318-7EFF-4F5A-8B0C-A4CE80F965B9}"/>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33983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BEA65-7658-4C30-AFBD-B5789F31D82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AEA750A-1D9F-4CA8-8E94-561AB850C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50F41D0-1FD2-4940-B0AC-08E4DBB6DFA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DDDFAB19-0C06-4C46-9F23-5CF554F67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C8D3D7E0-FEB2-4DC1-A53E-5227ACFAEA5C}"/>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D28BE7C-2D8E-44A2-BD1B-17F416CAD885}"/>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8" name="頁尾版面配置區 7">
            <a:extLst>
              <a:ext uri="{FF2B5EF4-FFF2-40B4-BE49-F238E27FC236}">
                <a16:creationId xmlns:a16="http://schemas.microsoft.com/office/drawing/2014/main" id="{297E5DB0-C9CA-41DB-B54F-3CCECC1414A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48BA6825-CDC5-449B-B40E-304BCF788F6D}"/>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70910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F85F06-03AD-497D-A0D4-080F5659B70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85167F25-337D-4747-86F2-12892CE3E5C9}"/>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4" name="頁尾版面配置區 3">
            <a:extLst>
              <a:ext uri="{FF2B5EF4-FFF2-40B4-BE49-F238E27FC236}">
                <a16:creationId xmlns:a16="http://schemas.microsoft.com/office/drawing/2014/main" id="{DBDB16D7-8B3D-4743-8A48-1B6F82D89448}"/>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8360AA2-2AB0-443D-A8B1-F1CBBBB32027}"/>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129896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76A1339-715C-4983-BFAF-21047C656E55}"/>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3" name="頁尾版面配置區 2">
            <a:extLst>
              <a:ext uri="{FF2B5EF4-FFF2-40B4-BE49-F238E27FC236}">
                <a16:creationId xmlns:a16="http://schemas.microsoft.com/office/drawing/2014/main" id="{5497275D-EFDD-4077-A081-5E8FC0708DF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527FAEC-53B1-478B-875E-A84B5A2298A1}"/>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25454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E47914-8F28-409D-B04F-4B864825649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6C8665C-B430-44B3-82D7-899F1EB8B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6D0D5C6-D5E4-4FB8-9AFF-5D86857E9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E0BC2B9-B02E-4BB9-B034-0C98180B4C3A}"/>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6" name="頁尾版面配置區 5">
            <a:extLst>
              <a:ext uri="{FF2B5EF4-FFF2-40B4-BE49-F238E27FC236}">
                <a16:creationId xmlns:a16="http://schemas.microsoft.com/office/drawing/2014/main" id="{E9C3D169-C8C2-4E56-9A30-ECB06ECDD47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2B06F97-EDC7-4EA6-AAFF-CCC123A06DCF}"/>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164290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75C77B-C942-4902-B5CC-F28DA4FED4B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0191453-B4FE-4655-AC2D-1136816580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FDDA27DA-8AB0-4559-BB93-E3C8ECEFC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BDA3321-1F6D-49DD-A482-4D0BFF07DB29}"/>
              </a:ext>
            </a:extLst>
          </p:cNvPr>
          <p:cNvSpPr>
            <a:spLocks noGrp="1"/>
          </p:cNvSpPr>
          <p:nvPr>
            <p:ph type="dt" sz="half" idx="10"/>
          </p:nvPr>
        </p:nvSpPr>
        <p:spPr>
          <a:xfrm>
            <a:off x="620487" y="2383355"/>
            <a:ext cx="1801586" cy="344772"/>
          </a:xfrm>
          <a:prstGeom prst="rect">
            <a:avLst/>
          </a:prstGeom>
        </p:spPr>
        <p:txBody>
          <a:bodyPr/>
          <a:lstStyle/>
          <a:p>
            <a:fld id="{3F4F39B2-F9EA-4624-9594-832785942A14}" type="datetimeFigureOut">
              <a:rPr lang="zh-TW" altLang="en-US" smtClean="0"/>
              <a:t>2019/11/4</a:t>
            </a:fld>
            <a:endParaRPr lang="zh-TW" altLang="en-US"/>
          </a:p>
        </p:txBody>
      </p:sp>
      <p:sp>
        <p:nvSpPr>
          <p:cNvPr id="6" name="頁尾版面配置區 5">
            <a:extLst>
              <a:ext uri="{FF2B5EF4-FFF2-40B4-BE49-F238E27FC236}">
                <a16:creationId xmlns:a16="http://schemas.microsoft.com/office/drawing/2014/main" id="{5AE6EFA7-3AB8-48A0-B534-1E0A55552DB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19F3C33-F502-467D-8707-D35950888698}"/>
              </a:ext>
            </a:extLst>
          </p:cNvPr>
          <p:cNvSpPr>
            <a:spLocks noGrp="1"/>
          </p:cNvSpPr>
          <p:nvPr>
            <p:ph type="sldNum" sz="quarter" idx="12"/>
          </p:nvPr>
        </p:nvSpPr>
        <p:spPr/>
        <p:txBody>
          <a:bodyPr/>
          <a:lstStyle/>
          <a:p>
            <a:fld id="{B1192793-70E0-48C6-8113-DEDEE9C8D9FB}" type="slidenum">
              <a:rPr lang="zh-TW" altLang="en-US" smtClean="0"/>
              <a:t>‹#›</a:t>
            </a:fld>
            <a:endParaRPr lang="zh-TW" altLang="en-US"/>
          </a:p>
        </p:txBody>
      </p:sp>
    </p:spTree>
    <p:extLst>
      <p:ext uri="{BB962C8B-B14F-4D97-AF65-F5344CB8AC3E}">
        <p14:creationId xmlns:p14="http://schemas.microsoft.com/office/powerpoint/2010/main" val="3121898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6CD3089-A940-4C66-8D41-C80A4E4A1C2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5665" t="77896"/>
          <a:stretch/>
        </p:blipFill>
        <p:spPr>
          <a:xfrm>
            <a:off x="0" y="4841889"/>
            <a:ext cx="12192000" cy="2016111"/>
          </a:xfrm>
          <a:prstGeom prst="rect">
            <a:avLst/>
          </a:prstGeom>
        </p:spPr>
      </p:pic>
      <p:pic>
        <p:nvPicPr>
          <p:cNvPr id="8" name="圖片 7">
            <a:extLst>
              <a:ext uri="{FF2B5EF4-FFF2-40B4-BE49-F238E27FC236}">
                <a16:creationId xmlns:a16="http://schemas.microsoft.com/office/drawing/2014/main" id="{9FAE7298-12A2-47F5-A237-2EE4D98BB70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5665" t="9046" b="2429"/>
          <a:stretch/>
        </p:blipFill>
        <p:spPr>
          <a:xfrm>
            <a:off x="0" y="0"/>
            <a:ext cx="12192000" cy="4950417"/>
          </a:xfrm>
          <a:prstGeom prst="rect">
            <a:avLst/>
          </a:prstGeom>
        </p:spPr>
      </p:pic>
      <p:sp>
        <p:nvSpPr>
          <p:cNvPr id="2" name="標題版面配置區 1">
            <a:extLst>
              <a:ext uri="{FF2B5EF4-FFF2-40B4-BE49-F238E27FC236}">
                <a16:creationId xmlns:a16="http://schemas.microsoft.com/office/drawing/2014/main" id="{6C8897C5-9A33-4756-8C2B-ECC9E039E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E218EB8-CBDC-4E25-BE3E-1938ABE9BC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E5E7778D-12F0-45A8-BEE7-3A0C1C5FD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dirty="0"/>
          </a:p>
        </p:txBody>
      </p:sp>
      <p:sp>
        <p:nvSpPr>
          <p:cNvPr id="6" name="投影片編號版面配置區 5">
            <a:extLst>
              <a:ext uri="{FF2B5EF4-FFF2-40B4-BE49-F238E27FC236}">
                <a16:creationId xmlns:a16="http://schemas.microsoft.com/office/drawing/2014/main" id="{4B20F476-EA0B-444C-9561-7B5508BC3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92793-70E0-48C6-8113-DEDEE9C8D9FB}" type="slidenum">
              <a:rPr lang="zh-TW" altLang="en-US" smtClean="0"/>
              <a:t>‹#›</a:t>
            </a:fld>
            <a:endParaRPr lang="zh-TW" altLang="en-US" dirty="0"/>
          </a:p>
        </p:txBody>
      </p:sp>
      <p:sp>
        <p:nvSpPr>
          <p:cNvPr id="10" name="文字方塊 9">
            <a:extLst>
              <a:ext uri="{FF2B5EF4-FFF2-40B4-BE49-F238E27FC236}">
                <a16:creationId xmlns:a16="http://schemas.microsoft.com/office/drawing/2014/main" id="{9990F86E-D187-4790-A7A2-7963C4414FFB}"/>
              </a:ext>
            </a:extLst>
          </p:cNvPr>
          <p:cNvSpPr txBox="1"/>
          <p:nvPr userDrawn="1"/>
        </p:nvSpPr>
        <p:spPr>
          <a:xfrm>
            <a:off x="58368" y="228562"/>
            <a:ext cx="1900830" cy="1000274"/>
          </a:xfrm>
          <a:prstGeom prst="rect">
            <a:avLst/>
          </a:prstGeom>
          <a:noFill/>
          <a:ln>
            <a:noFill/>
          </a:ln>
        </p:spPr>
        <p:txBody>
          <a:bodyPr wrap="square" rtlCol="0">
            <a:spAutoFit/>
          </a:bodyPr>
          <a:lstStyle/>
          <a:p>
            <a:pPr>
              <a:spcBef>
                <a:spcPts val="0"/>
              </a:spcBef>
              <a:spcAft>
                <a:spcPts val="600"/>
              </a:spcAft>
            </a:pPr>
            <a:r>
              <a:rPr lang="zh-TW" altLang="en-US" b="1" dirty="0">
                <a:solidFill>
                  <a:schemeClr val="bg1"/>
                </a:solidFill>
                <a:latin typeface="標楷體" panose="03000509000000000000" pitchFamily="65" charset="-120"/>
                <a:ea typeface="標楷體" panose="03000509000000000000" pitchFamily="65" charset="-120"/>
              </a:rPr>
              <a:t>末日榮耀的教會 </a:t>
            </a:r>
            <a:endParaRPr lang="en-US" altLang="zh-TW" b="1" dirty="0">
              <a:solidFill>
                <a:schemeClr val="bg1"/>
              </a:solidFill>
              <a:latin typeface="標楷體" panose="03000509000000000000" pitchFamily="65" charset="-120"/>
              <a:ea typeface="標楷體" panose="03000509000000000000" pitchFamily="65" charset="-120"/>
            </a:endParaRPr>
          </a:p>
          <a:p>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Glory church</a:t>
            </a:r>
          </a:p>
          <a:p>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in End time</a:t>
            </a:r>
            <a:endPar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89732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以賽亞書</a:t>
            </a:r>
            <a:r>
              <a:rPr lang="en-US" altLang="zh-TW" sz="2800" b="1" dirty="0">
                <a:solidFill>
                  <a:srgbClr val="7E3F00"/>
                </a:solidFill>
                <a:latin typeface="Calibri" panose="020F0502020204030204" pitchFamily="34" charset="0"/>
                <a:ea typeface="標楷體" panose="03000509000000000000" pitchFamily="65" charset="-120"/>
              </a:rPr>
              <a:t>60:1</a:t>
            </a:r>
            <a:r>
              <a:rPr lang="zh-TW" altLang="en-US" sz="2800" b="1" dirty="0">
                <a:solidFill>
                  <a:srgbClr val="7E3F00"/>
                </a:solidFill>
                <a:latin typeface="Calibri" panose="020F0502020204030204" pitchFamily="34" charset="0"/>
                <a:ea typeface="標楷體" panose="03000509000000000000" pitchFamily="65" charset="-120"/>
              </a:rPr>
              <a:t>「興起，發光！因為你的光已經來到！耶和華的榮耀發現照耀你。」</a:t>
            </a:r>
          </a:p>
        </p:txBody>
      </p:sp>
      <p:pic>
        <p:nvPicPr>
          <p:cNvPr id="4" name="圖片 3">
            <a:extLst>
              <a:ext uri="{FF2B5EF4-FFF2-40B4-BE49-F238E27FC236}">
                <a16:creationId xmlns:a16="http://schemas.microsoft.com/office/drawing/2014/main" id="{6C2B856C-A078-4585-AB9D-2C97F1B2C84C}"/>
              </a:ext>
            </a:extLst>
          </p:cNvPr>
          <p:cNvPicPr>
            <a:picLocks noChangeAspect="1"/>
          </p:cNvPicPr>
          <p:nvPr/>
        </p:nvPicPr>
        <p:blipFill rotWithShape="1">
          <a:blip r:embed="rId2">
            <a:extLst>
              <a:ext uri="{28A0092B-C50C-407E-A947-70E740481C1C}">
                <a14:useLocalDpi xmlns:a14="http://schemas.microsoft.com/office/drawing/2010/main" val="0"/>
              </a:ext>
            </a:extLst>
          </a:blip>
          <a:srcRect b="7861"/>
          <a:stretch/>
        </p:blipFill>
        <p:spPr>
          <a:xfrm>
            <a:off x="3219166" y="1368907"/>
            <a:ext cx="5753668" cy="5301389"/>
          </a:xfrm>
          <a:prstGeom prst="rect">
            <a:avLst/>
          </a:prstGeom>
        </p:spPr>
      </p:pic>
    </p:spTree>
    <p:extLst>
      <p:ext uri="{BB962C8B-B14F-4D97-AF65-F5344CB8AC3E}">
        <p14:creationId xmlns:p14="http://schemas.microsoft.com/office/powerpoint/2010/main" val="942999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spirit, soul and body</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2800" b="1" dirty="0">
                <a:solidFill>
                  <a:srgbClr val="7E3F00"/>
                </a:solidFill>
                <a:latin typeface="Calibri" panose="020F0502020204030204" pitchFamily="34" charset="0"/>
                <a:ea typeface="標楷體" panose="03000509000000000000" pitchFamily="65" charset="-120"/>
              </a:rPr>
              <a:t>靈魂體</a:t>
            </a:r>
          </a:p>
        </p:txBody>
      </p:sp>
      <p:pic>
        <p:nvPicPr>
          <p:cNvPr id="4" name="圖片 3">
            <a:extLst>
              <a:ext uri="{FF2B5EF4-FFF2-40B4-BE49-F238E27FC236}">
                <a16:creationId xmlns:a16="http://schemas.microsoft.com/office/drawing/2014/main" id="{4BE672C2-513F-42DA-AF2F-C021F0A8C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762" y="1265781"/>
            <a:ext cx="8644476" cy="5500048"/>
          </a:xfrm>
          <a:prstGeom prst="rect">
            <a:avLst/>
          </a:prstGeom>
        </p:spPr>
      </p:pic>
    </p:spTree>
    <p:extLst>
      <p:ext uri="{BB962C8B-B14F-4D97-AF65-F5344CB8AC3E}">
        <p14:creationId xmlns:p14="http://schemas.microsoft.com/office/powerpoint/2010/main" val="124561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zh-TW" altLang="en-US" sz="2800" b="1" dirty="0">
                <a:solidFill>
                  <a:srgbClr val="7E3F00"/>
                </a:solidFill>
                <a:latin typeface="Calibri" panose="020F0502020204030204" pitchFamily="34" charset="0"/>
                <a:ea typeface="標楷體" panose="03000509000000000000" pitchFamily="65" charset="-120"/>
              </a:rPr>
              <a:t>羅馬書</a:t>
            </a:r>
            <a:r>
              <a:rPr lang="en-US" altLang="zh-TW" sz="2800" b="1" dirty="0">
                <a:solidFill>
                  <a:srgbClr val="7E3F00"/>
                </a:solidFill>
                <a:latin typeface="Calibri" panose="020F0502020204030204" pitchFamily="34" charset="0"/>
                <a:ea typeface="標楷體" panose="03000509000000000000" pitchFamily="65" charset="-120"/>
              </a:rPr>
              <a:t> 3:23</a:t>
            </a:r>
            <a:r>
              <a:rPr lang="zh-TW" altLang="en-US" sz="2800" b="1" dirty="0">
                <a:solidFill>
                  <a:srgbClr val="7E3F00"/>
                </a:solidFill>
                <a:latin typeface="Calibri" panose="020F0502020204030204" pitchFamily="34" charset="0"/>
                <a:ea typeface="標楷體" panose="03000509000000000000" pitchFamily="65" charset="-120"/>
              </a:rPr>
              <a:t>「因為世人都犯了罪，虧缺了神的榮耀」</a:t>
            </a:r>
          </a:p>
        </p:txBody>
      </p:sp>
      <p:pic>
        <p:nvPicPr>
          <p:cNvPr id="4" name="圖片 3">
            <a:extLst>
              <a:ext uri="{FF2B5EF4-FFF2-40B4-BE49-F238E27FC236}">
                <a16:creationId xmlns:a16="http://schemas.microsoft.com/office/drawing/2014/main" id="{E06FDBC8-2D9E-44C9-8C61-BAB325D730A4}"/>
              </a:ext>
            </a:extLst>
          </p:cNvPr>
          <p:cNvPicPr>
            <a:picLocks noChangeAspect="1"/>
          </p:cNvPicPr>
          <p:nvPr/>
        </p:nvPicPr>
        <p:blipFill rotWithShape="1">
          <a:blip r:embed="rId2">
            <a:extLst>
              <a:ext uri="{28A0092B-C50C-407E-A947-70E740481C1C}">
                <a14:useLocalDpi xmlns:a14="http://schemas.microsoft.com/office/drawing/2010/main" val="0"/>
              </a:ext>
            </a:extLst>
          </a:blip>
          <a:srcRect t="6810" b="7290"/>
          <a:stretch/>
        </p:blipFill>
        <p:spPr>
          <a:xfrm>
            <a:off x="1943100" y="1328562"/>
            <a:ext cx="8305800" cy="5355382"/>
          </a:xfrm>
          <a:prstGeom prst="rect">
            <a:avLst/>
          </a:prstGeom>
        </p:spPr>
      </p:pic>
    </p:spTree>
    <p:extLst>
      <p:ext uri="{BB962C8B-B14F-4D97-AF65-F5344CB8AC3E}">
        <p14:creationId xmlns:p14="http://schemas.microsoft.com/office/powerpoint/2010/main" val="2147190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53584"/>
            <a:ext cx="8556009" cy="1149777"/>
          </a:xfrm>
        </p:spPr>
        <p:txBody>
          <a:bodyPr>
            <a:normAutofit fontScale="90000"/>
          </a:bodyPr>
          <a:lstStyle/>
          <a:p>
            <a:r>
              <a:rPr lang="zh-TW" altLang="en-US" sz="2800" b="1" dirty="0">
                <a:solidFill>
                  <a:srgbClr val="7E3F00"/>
                </a:solidFill>
                <a:latin typeface="Calibri" panose="020F0502020204030204" pitchFamily="34" charset="0"/>
                <a:ea typeface="標楷體" panose="03000509000000000000" pitchFamily="65" charset="-120"/>
              </a:rPr>
              <a:t>約翰福音</a:t>
            </a:r>
            <a:r>
              <a:rPr lang="en-US" altLang="zh-TW" sz="2800" b="1" dirty="0">
                <a:solidFill>
                  <a:srgbClr val="7E3F00"/>
                </a:solidFill>
                <a:latin typeface="Calibri" panose="020F0502020204030204" pitchFamily="34" charset="0"/>
                <a:ea typeface="標楷體" panose="03000509000000000000" pitchFamily="65" charset="-120"/>
              </a:rPr>
              <a:t>1:12-13</a:t>
            </a:r>
            <a:r>
              <a:rPr lang="zh-TW" altLang="en-US" sz="2800" b="1" dirty="0">
                <a:solidFill>
                  <a:srgbClr val="7E3F00"/>
                </a:solidFill>
                <a:latin typeface="Calibri" panose="020F0502020204030204" pitchFamily="34" charset="0"/>
                <a:ea typeface="標楷體" panose="03000509000000000000" pitchFamily="65" charset="-120"/>
              </a:rPr>
              <a:t>「凡接待他的，就是信他名的人，他就賜他們權柄，做神的兒女。這等人不是從血氣生的，不是從情慾生的，也不是從人意生的，乃是從神生的。」</a:t>
            </a:r>
          </a:p>
        </p:txBody>
      </p:sp>
      <p:pic>
        <p:nvPicPr>
          <p:cNvPr id="4" name="圖片 3">
            <a:extLst>
              <a:ext uri="{FF2B5EF4-FFF2-40B4-BE49-F238E27FC236}">
                <a16:creationId xmlns:a16="http://schemas.microsoft.com/office/drawing/2014/main" id="{6F7995B7-DEE5-49C3-A7E9-5B00EA9AF8D6}"/>
              </a:ext>
            </a:extLst>
          </p:cNvPr>
          <p:cNvPicPr>
            <a:picLocks noChangeAspect="1"/>
          </p:cNvPicPr>
          <p:nvPr/>
        </p:nvPicPr>
        <p:blipFill rotWithShape="1">
          <a:blip r:embed="rId2">
            <a:extLst>
              <a:ext uri="{28A0092B-C50C-407E-A947-70E740481C1C}">
                <a14:useLocalDpi xmlns:a14="http://schemas.microsoft.com/office/drawing/2010/main" val="0"/>
              </a:ext>
            </a:extLst>
          </a:blip>
          <a:srcRect t="6388"/>
          <a:stretch/>
        </p:blipFill>
        <p:spPr>
          <a:xfrm>
            <a:off x="2310852" y="1303361"/>
            <a:ext cx="7686133" cy="5406904"/>
          </a:xfrm>
          <a:prstGeom prst="rect">
            <a:avLst/>
          </a:prstGeom>
        </p:spPr>
      </p:pic>
    </p:spTree>
    <p:extLst>
      <p:ext uri="{BB962C8B-B14F-4D97-AF65-F5344CB8AC3E}">
        <p14:creationId xmlns:p14="http://schemas.microsoft.com/office/powerpoint/2010/main" val="18778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799D63-E652-46AD-91DA-15909E84B6F0}"/>
              </a:ext>
            </a:extLst>
          </p:cNvPr>
          <p:cNvSpPr>
            <a:spLocks noGrp="1"/>
          </p:cNvSpPr>
          <p:nvPr>
            <p:ph type="title"/>
          </p:nvPr>
        </p:nvSpPr>
        <p:spPr>
          <a:xfrm>
            <a:off x="2703872" y="246861"/>
            <a:ext cx="9370141" cy="963101"/>
          </a:xfrm>
        </p:spPr>
        <p:txBody>
          <a:bodyPr>
            <a:normAutofit/>
          </a:bodyPr>
          <a:lstStyle/>
          <a:p>
            <a:r>
              <a:rPr lang="en-US" altLang="zh-TW" sz="3600" b="1" dirty="0">
                <a:latin typeface="Calibri" panose="020F0502020204030204" pitchFamily="34" charset="0"/>
                <a:ea typeface="標楷體" panose="03000509000000000000" pitchFamily="65" charset="-120"/>
              </a:rPr>
              <a:t>B. </a:t>
            </a:r>
            <a:r>
              <a:rPr lang="zh-TW" altLang="en-US" sz="3600" b="1" dirty="0">
                <a:latin typeface="Calibri" panose="020F0502020204030204" pitchFamily="34" charset="0"/>
                <a:ea typeface="標楷體" panose="03000509000000000000" pitchFamily="65" charset="-120"/>
              </a:rPr>
              <a:t>等候新郎的教會  </a:t>
            </a:r>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Church that waiting for the groom</a:t>
            </a:r>
            <a:endParaRPr lang="zh-TW" altLang="en-US" sz="3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382487" y="1338944"/>
            <a:ext cx="10537370" cy="5346992"/>
          </a:xfrm>
        </p:spPr>
        <p:txBody>
          <a:bodyPr>
            <a:normAutofit/>
          </a:bodyPr>
          <a:lstStyle/>
          <a:p>
            <a:pPr marL="354013" indent="-354013">
              <a:lnSpc>
                <a:spcPct val="100000"/>
              </a:lnSpc>
              <a:spcBef>
                <a:spcPts val="18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如施洗約翰：做像先鋒一樣的伴郎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太</a:t>
            </a:r>
            <a:r>
              <a:rPr lang="en-US" altLang="zh-TW" sz="2400" b="1" dirty="0">
                <a:solidFill>
                  <a:srgbClr val="884400"/>
                </a:solidFill>
                <a:latin typeface="Calibri" panose="020F0502020204030204" pitchFamily="34" charset="0"/>
                <a:ea typeface="標楷體" panose="03000509000000000000" pitchFamily="65" charset="-120"/>
              </a:rPr>
              <a:t>3:2, </a:t>
            </a:r>
            <a:r>
              <a:rPr lang="zh-TW" altLang="en-US" sz="2400" b="1" dirty="0">
                <a:solidFill>
                  <a:srgbClr val="884400"/>
                </a:solidFill>
                <a:latin typeface="Calibri" panose="020F0502020204030204" pitchFamily="34" charset="0"/>
                <a:ea typeface="標楷體" panose="03000509000000000000" pitchFamily="65" charset="-120"/>
              </a:rPr>
              <a:t>約</a:t>
            </a:r>
            <a:r>
              <a:rPr lang="en-US" altLang="zh-TW" sz="2400" b="1" dirty="0">
                <a:solidFill>
                  <a:srgbClr val="884400"/>
                </a:solidFill>
                <a:latin typeface="Calibri" panose="020F0502020204030204" pitchFamily="34" charset="0"/>
                <a:ea typeface="標楷體" panose="03000509000000000000" pitchFamily="65" charset="-120"/>
              </a:rPr>
              <a:t>3:29-30)</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John the Baptist : to be the Best Man like a pioneer (Mat 3:2, John 3:29-30)</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如西緬</a:t>
            </a:r>
            <a:r>
              <a:rPr lang="zh-TW" altLang="en-US" sz="2400" b="1" dirty="0">
                <a:solidFill>
                  <a:srgbClr val="884400"/>
                </a:solidFill>
                <a:latin typeface="標楷體" panose="03000509000000000000" pitchFamily="65" charset="-120"/>
                <a:ea typeface="標楷體" panose="03000509000000000000" pitchFamily="65" charset="-120"/>
              </a:rPr>
              <a:t>、亞拿：忠心禱告</a:t>
            </a:r>
            <a:r>
              <a:rPr lang="zh-TW" altLang="en-US" sz="2400" b="1" dirty="0">
                <a:solidFill>
                  <a:srgbClr val="884400"/>
                </a:solidFill>
                <a:latin typeface="Calibri" panose="020F0502020204030204" pitchFamily="34" charset="0"/>
                <a:ea typeface="標楷體" panose="03000509000000000000" pitchFamily="65" charset="-120"/>
              </a:rPr>
              <a:t>，等待彌賽亞再來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路</a:t>
            </a:r>
            <a:r>
              <a:rPr lang="en-US" altLang="zh-TW" sz="2400" b="1" dirty="0">
                <a:solidFill>
                  <a:srgbClr val="884400"/>
                </a:solidFill>
                <a:latin typeface="Calibri" panose="020F0502020204030204" pitchFamily="34" charset="0"/>
                <a:ea typeface="標楷體" panose="03000509000000000000" pitchFamily="65" charset="-120"/>
              </a:rPr>
              <a:t>2:25-37)</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Simeon, Anna : Praying faithfully, waiting for Messiah to come again (Luke 2:25-37)</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如保羅：專心向著標竿直跑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腓</a:t>
            </a:r>
            <a:r>
              <a:rPr lang="en-US" altLang="zh-TW" sz="2400" b="1" dirty="0">
                <a:solidFill>
                  <a:srgbClr val="884400"/>
                </a:solidFill>
                <a:latin typeface="Calibri" panose="020F0502020204030204" pitchFamily="34" charset="0"/>
                <a:ea typeface="標楷體" panose="03000509000000000000" pitchFamily="65" charset="-120"/>
              </a:rPr>
              <a:t>3:13-14,</a:t>
            </a:r>
            <a:r>
              <a:rPr lang="zh-TW" altLang="en-US" sz="2400" b="1" dirty="0">
                <a:solidFill>
                  <a:srgbClr val="884400"/>
                </a:solidFill>
                <a:latin typeface="Calibri" panose="020F0502020204030204" pitchFamily="34" charset="0"/>
                <a:ea typeface="標楷體" panose="03000509000000000000" pitchFamily="65" charset="-120"/>
              </a:rPr>
              <a:t> 提後</a:t>
            </a:r>
            <a:r>
              <a:rPr lang="en-US" altLang="zh-TW" sz="2400" b="1" dirty="0">
                <a:solidFill>
                  <a:srgbClr val="884400"/>
                </a:solidFill>
                <a:latin typeface="Calibri" panose="020F0502020204030204" pitchFamily="34" charset="0"/>
                <a:ea typeface="標楷體" panose="03000509000000000000" pitchFamily="65" charset="-120"/>
              </a:rPr>
              <a:t>4:7)</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Paul : press on toward the goal (Philippians 3:13-14, 2 Timothy 4:7)</a:t>
            </a:r>
          </a:p>
          <a:p>
            <a:pPr marL="358775" indent="-358775">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如大衛：合神心意的人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詩</a:t>
            </a:r>
            <a:r>
              <a:rPr lang="en-US" altLang="zh-TW" sz="2400" b="1" dirty="0">
                <a:solidFill>
                  <a:srgbClr val="884400"/>
                </a:solidFill>
                <a:latin typeface="Calibri" panose="020F0502020204030204" pitchFamily="34" charset="0"/>
                <a:ea typeface="標楷體" panose="03000509000000000000" pitchFamily="65" charset="-120"/>
              </a:rPr>
              <a:t>27:4)</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David : Man after God’s own heart (Psalm 27:4)</a:t>
            </a:r>
            <a:endParaRPr lang="zh-TW" altLang="en-US"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如聰明的童女：預備油等待新郎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太</a:t>
            </a:r>
            <a:r>
              <a:rPr lang="en-US" altLang="zh-TW" sz="2400" b="1" dirty="0">
                <a:solidFill>
                  <a:srgbClr val="884400"/>
                </a:solidFill>
                <a:latin typeface="Calibri" panose="020F0502020204030204" pitchFamily="34" charset="0"/>
                <a:ea typeface="標楷體" panose="03000509000000000000" pitchFamily="65" charset="-120"/>
              </a:rPr>
              <a:t>25:1-13) </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wise virgins : preparing oil for the bridegroom (Matthew 25:1-13)</a:t>
            </a:r>
          </a:p>
          <a:p>
            <a:pPr marL="533400"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 如智慧人：能辨明時候和定理 </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傳</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8:5) </a:t>
            </a:r>
          </a:p>
          <a:p>
            <a:pPr marL="717550"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Like a wise man: know the proper time and procedure. (Ecclesiastes 8:5)</a:t>
            </a:r>
          </a:p>
        </p:txBody>
      </p:sp>
    </p:spTree>
    <p:extLst>
      <p:ext uri="{BB962C8B-B14F-4D97-AF65-F5344CB8AC3E}">
        <p14:creationId xmlns:p14="http://schemas.microsoft.com/office/powerpoint/2010/main" val="477994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34019" y="187704"/>
            <a:ext cx="9485194" cy="1013299"/>
          </a:xfrm>
        </p:spPr>
        <p:txBody>
          <a:bodyPr>
            <a:normAutofit fontScale="90000"/>
          </a:bodyPr>
          <a:lstStyle/>
          <a:p>
            <a:pPr>
              <a:lnSpc>
                <a:spcPct val="100000"/>
              </a:lnSpc>
              <a:spcBef>
                <a:spcPts val="600"/>
              </a:spcBef>
            </a:pPr>
            <a:r>
              <a:rPr lang="zh-TW" altLang="en-US" sz="3100" b="1" dirty="0">
                <a:solidFill>
                  <a:srgbClr val="7E3F00"/>
                </a:solidFill>
                <a:latin typeface="Calibri" panose="020F0502020204030204" pitchFamily="34" charset="0"/>
                <a:ea typeface="標楷體" panose="03000509000000000000" pitchFamily="65" charset="-120"/>
              </a:rPr>
              <a:t>如施洗約翰：做像先鋒一樣的伴郎 </a:t>
            </a:r>
            <a:r>
              <a:rPr lang="en-US" altLang="zh-TW" sz="3100" b="1" dirty="0">
                <a:solidFill>
                  <a:srgbClr val="7E3F00"/>
                </a:solidFill>
                <a:latin typeface="Calibri" panose="020F0502020204030204" pitchFamily="34" charset="0"/>
                <a:ea typeface="標楷體" panose="03000509000000000000" pitchFamily="65" charset="-120"/>
              </a:rPr>
              <a:t>(</a:t>
            </a:r>
            <a:r>
              <a:rPr lang="zh-TW" altLang="en-US" sz="3100" b="1" dirty="0">
                <a:solidFill>
                  <a:srgbClr val="7E3F00"/>
                </a:solidFill>
                <a:latin typeface="Calibri" panose="020F0502020204030204" pitchFamily="34" charset="0"/>
                <a:ea typeface="標楷體" panose="03000509000000000000" pitchFamily="65" charset="-120"/>
              </a:rPr>
              <a:t>約</a:t>
            </a:r>
            <a:r>
              <a:rPr lang="en-US" altLang="zh-TW" sz="3100" b="1" dirty="0">
                <a:solidFill>
                  <a:srgbClr val="7E3F00"/>
                </a:solidFill>
                <a:latin typeface="Calibri" panose="020F0502020204030204" pitchFamily="34" charset="0"/>
                <a:ea typeface="標楷體" panose="03000509000000000000" pitchFamily="65" charset="-120"/>
              </a:rPr>
              <a:t>3:29-30)</a:t>
            </a:r>
            <a:br>
              <a:rPr lang="en-US" altLang="zh-TW" sz="3100" b="1" dirty="0">
                <a:solidFill>
                  <a:srgbClr val="7E3F00"/>
                </a:solidFill>
                <a:latin typeface="Calibri" panose="020F0502020204030204" pitchFamily="34" charset="0"/>
                <a:ea typeface="標楷體" panose="03000509000000000000" pitchFamily="65" charset="-120"/>
              </a:rPr>
            </a:br>
            <a:r>
              <a:rPr lang="en-US" altLang="zh-TW" sz="2700" b="1" dirty="0">
                <a:latin typeface="Times New Roman" panose="02020603050405020304" pitchFamily="18" charset="0"/>
                <a:ea typeface="HGPSoeiKakugothicUB" panose="020B0400000000000000" pitchFamily="34" charset="-128"/>
                <a:cs typeface="Times New Roman" panose="02020603050405020304" pitchFamily="18" charset="0"/>
              </a:rPr>
              <a:t>Like John the Baptist : to be the Best Man like a pioneer (John 3:29-30)</a:t>
            </a:r>
            <a:endParaRPr lang="zh-TW" altLang="en-US" sz="31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pic>
        <p:nvPicPr>
          <p:cNvPr id="4" name="圖片 3">
            <a:extLst>
              <a:ext uri="{FF2B5EF4-FFF2-40B4-BE49-F238E27FC236}">
                <a16:creationId xmlns:a16="http://schemas.microsoft.com/office/drawing/2014/main" id="{B81D8665-FE85-40CE-942F-14D69D68E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372" y="1332126"/>
            <a:ext cx="8007255" cy="5338170"/>
          </a:xfrm>
          <a:prstGeom prst="rect">
            <a:avLst/>
          </a:prstGeom>
        </p:spPr>
      </p:pic>
    </p:spTree>
    <p:extLst>
      <p:ext uri="{BB962C8B-B14F-4D97-AF65-F5344CB8AC3E}">
        <p14:creationId xmlns:p14="http://schemas.microsoft.com/office/powerpoint/2010/main" val="3248477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599899" y="122830"/>
            <a:ext cx="10069773" cy="1193953"/>
          </a:xfrm>
        </p:spPr>
        <p:txBody>
          <a:bodyPr>
            <a:noAutofit/>
          </a:bodyPr>
          <a:lstStyle/>
          <a:p>
            <a:pPr>
              <a:lnSpc>
                <a:spcPct val="100000"/>
              </a:lnSpc>
              <a:spcBef>
                <a:spcPts val="600"/>
              </a:spcBef>
            </a:pPr>
            <a:r>
              <a:rPr lang="zh-TW" altLang="en-US" sz="2800" b="1" dirty="0">
                <a:solidFill>
                  <a:srgbClr val="884400"/>
                </a:solidFill>
                <a:latin typeface="Calibri" panose="020F0502020204030204" pitchFamily="34" charset="0"/>
                <a:ea typeface="標楷體" panose="03000509000000000000" pitchFamily="65" charset="-120"/>
              </a:rPr>
              <a:t>如西緬</a:t>
            </a:r>
            <a:r>
              <a:rPr lang="zh-TW" altLang="en-US" sz="2800" b="1" dirty="0">
                <a:solidFill>
                  <a:srgbClr val="884400"/>
                </a:solidFill>
                <a:latin typeface="標楷體" panose="03000509000000000000" pitchFamily="65" charset="-120"/>
                <a:ea typeface="標楷體" panose="03000509000000000000" pitchFamily="65" charset="-120"/>
              </a:rPr>
              <a:t>、亞拿：忠心禱告</a:t>
            </a:r>
            <a:r>
              <a:rPr lang="zh-TW" altLang="en-US" sz="2800" b="1" dirty="0">
                <a:solidFill>
                  <a:srgbClr val="884400"/>
                </a:solidFill>
                <a:latin typeface="Calibri" panose="020F0502020204030204" pitchFamily="34" charset="0"/>
                <a:ea typeface="標楷體" panose="03000509000000000000" pitchFamily="65" charset="-120"/>
              </a:rPr>
              <a:t>，等待彌賽亞再來 </a:t>
            </a:r>
            <a:r>
              <a:rPr lang="en-US" altLang="zh-TW" sz="2800" b="1" dirty="0">
                <a:solidFill>
                  <a:srgbClr val="884400"/>
                </a:solidFill>
                <a:latin typeface="Calibri" panose="020F0502020204030204" pitchFamily="34" charset="0"/>
                <a:ea typeface="標楷體" panose="03000509000000000000" pitchFamily="65" charset="-120"/>
              </a:rPr>
              <a:t>(</a:t>
            </a:r>
            <a:r>
              <a:rPr lang="zh-TW" altLang="en-US" sz="2800" b="1" dirty="0">
                <a:solidFill>
                  <a:srgbClr val="884400"/>
                </a:solidFill>
                <a:latin typeface="Calibri" panose="020F0502020204030204" pitchFamily="34" charset="0"/>
                <a:ea typeface="標楷體" panose="03000509000000000000" pitchFamily="65" charset="-120"/>
              </a:rPr>
              <a:t>路</a:t>
            </a:r>
            <a:r>
              <a:rPr lang="en-US" altLang="zh-TW" sz="2800" b="1" dirty="0">
                <a:solidFill>
                  <a:srgbClr val="7E3F00"/>
                </a:solidFill>
                <a:latin typeface="Times New Roman" panose="02020603050405020304" pitchFamily="18" charset="0"/>
                <a:ea typeface="HGPSoeiKakugothicUB" panose="020B0400000000000000" pitchFamily="34" charset="-128"/>
                <a:cs typeface="Times New Roman" panose="02020603050405020304" pitchFamily="18" charset="0"/>
              </a:rPr>
              <a:t>Luke</a:t>
            </a:r>
            <a:r>
              <a:rPr lang="zh-TW" altLang="en-US" sz="2800" b="1" dirty="0">
                <a:solidFill>
                  <a:srgbClr val="7E3F00"/>
                </a:solidFill>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2800" b="1" dirty="0">
                <a:solidFill>
                  <a:srgbClr val="884400"/>
                </a:solidFill>
                <a:latin typeface="Calibri" panose="020F0502020204030204" pitchFamily="34" charset="0"/>
                <a:ea typeface="標楷體" panose="03000509000000000000" pitchFamily="65" charset="-120"/>
              </a:rPr>
              <a:t>2:25-37)</a:t>
            </a:r>
            <a:br>
              <a:rPr lang="en-US" altLang="zh-TW" sz="2800" b="1" dirty="0">
                <a:solidFill>
                  <a:srgbClr val="884400"/>
                </a:solidFill>
                <a:latin typeface="Calibri" panose="020F0502020204030204" pitchFamily="34" charset="0"/>
                <a:ea typeface="標楷體" panose="03000509000000000000" pitchFamily="65" charset="-120"/>
              </a:rPr>
            </a:br>
            <a:r>
              <a:rPr lang="en-US" altLang="zh-TW" sz="2400" b="1" dirty="0">
                <a:latin typeface="Times New Roman" panose="02020603050405020304" pitchFamily="18" charset="0"/>
                <a:ea typeface="HGPSoeiKakugothicUB" panose="020B0400000000000000" pitchFamily="34" charset="-128"/>
                <a:cs typeface="Times New Roman" panose="02020603050405020304" pitchFamily="18" charset="0"/>
              </a:rPr>
              <a:t>Like Simeon, Anna : Pray faithfully, wait for Messiah to come again</a:t>
            </a:r>
            <a:endParaRPr lang="en-US" altLang="zh-TW" sz="22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pic>
        <p:nvPicPr>
          <p:cNvPr id="4" name="圖片 3">
            <a:extLst>
              <a:ext uri="{FF2B5EF4-FFF2-40B4-BE49-F238E27FC236}">
                <a16:creationId xmlns:a16="http://schemas.microsoft.com/office/drawing/2014/main" id="{731542BA-FDF0-41D6-B991-B101A1CA68DA}"/>
              </a:ext>
            </a:extLst>
          </p:cNvPr>
          <p:cNvPicPr>
            <a:picLocks noChangeAspect="1"/>
          </p:cNvPicPr>
          <p:nvPr/>
        </p:nvPicPr>
        <p:blipFill rotWithShape="1">
          <a:blip r:embed="rId2">
            <a:extLst>
              <a:ext uri="{28A0092B-C50C-407E-A947-70E740481C1C}">
                <a14:useLocalDpi xmlns:a14="http://schemas.microsoft.com/office/drawing/2010/main" val="0"/>
              </a:ext>
            </a:extLst>
          </a:blip>
          <a:srcRect t="18060"/>
          <a:stretch/>
        </p:blipFill>
        <p:spPr>
          <a:xfrm>
            <a:off x="2829284" y="1289488"/>
            <a:ext cx="6533432" cy="5353513"/>
          </a:xfrm>
          <a:prstGeom prst="rect">
            <a:avLst/>
          </a:prstGeom>
        </p:spPr>
      </p:pic>
    </p:spTree>
    <p:extLst>
      <p:ext uri="{BB962C8B-B14F-4D97-AF65-F5344CB8AC3E}">
        <p14:creationId xmlns:p14="http://schemas.microsoft.com/office/powerpoint/2010/main" val="388887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FEB898D-27E0-45AA-8A3E-E165C8FCB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670" y="1346009"/>
            <a:ext cx="7074660" cy="5305995"/>
          </a:xfrm>
          <a:prstGeom prst="rect">
            <a:avLst/>
          </a:prstGeom>
        </p:spPr>
      </p:pic>
      <p:sp>
        <p:nvSpPr>
          <p:cNvPr id="7" name="標題 1">
            <a:extLst>
              <a:ext uri="{FF2B5EF4-FFF2-40B4-BE49-F238E27FC236}">
                <a16:creationId xmlns:a16="http://schemas.microsoft.com/office/drawing/2014/main" id="{AFF8BCC6-935D-4BEB-A205-DBCA08DD9784}"/>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如保羅：專心向著標竿直跑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提後</a:t>
            </a:r>
            <a:r>
              <a:rPr lang="en-US" altLang="zh-TW" sz="2800" b="1" dirty="0">
                <a:solidFill>
                  <a:srgbClr val="7E3F00"/>
                </a:solidFill>
                <a:latin typeface="Calibri" panose="020F0502020204030204" pitchFamily="34" charset="0"/>
                <a:ea typeface="標楷體" panose="03000509000000000000" pitchFamily="65" charset="-120"/>
              </a:rPr>
              <a:t>4:7)</a:t>
            </a:r>
            <a:br>
              <a:rPr lang="en-US" altLang="zh-TW" sz="2800" b="1" dirty="0">
                <a:solidFill>
                  <a:srgbClr val="7E3F00"/>
                </a:solidFill>
                <a:latin typeface="Calibri" panose="020F0502020204030204" pitchFamily="34" charset="0"/>
                <a:ea typeface="標楷體" panose="03000509000000000000" pitchFamily="65" charset="-120"/>
              </a:rPr>
            </a:br>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Like Paul : press on toward the goal (2 Timothy 4:7)</a:t>
            </a:r>
            <a:endParaRPr lang="en-US" altLang="zh-TW" sz="2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94753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大衛是敬拜神的君王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詩篇</a:t>
            </a:r>
            <a:r>
              <a:rPr lang="en-US" altLang="zh-TW" sz="2800" b="1" dirty="0">
                <a:solidFill>
                  <a:srgbClr val="7E3F00"/>
                </a:solidFill>
                <a:latin typeface="Calibri" panose="020F0502020204030204" pitchFamily="34" charset="0"/>
                <a:ea typeface="標楷體" panose="03000509000000000000" pitchFamily="65" charset="-120"/>
              </a:rPr>
              <a:t>27: 4)</a:t>
            </a:r>
            <a:br>
              <a:rPr lang="en-US" altLang="zh-TW" sz="2800" b="1" dirty="0">
                <a:solidFill>
                  <a:srgbClr val="7E3F00"/>
                </a:solidFill>
                <a:latin typeface="Calibri" panose="020F0502020204030204" pitchFamily="34" charset="0"/>
                <a:ea typeface="標楷體" panose="03000509000000000000" pitchFamily="65" charset="-120"/>
              </a:rPr>
            </a:br>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King David worship God (Psalm 27:4)</a:t>
            </a:r>
            <a:endParaRPr lang="en-US" altLang="zh-TW" sz="2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pic>
        <p:nvPicPr>
          <p:cNvPr id="4" name="圖片 3">
            <a:extLst>
              <a:ext uri="{FF2B5EF4-FFF2-40B4-BE49-F238E27FC236}">
                <a16:creationId xmlns:a16="http://schemas.microsoft.com/office/drawing/2014/main" id="{073D886C-BA5F-4AE3-AB0B-A5C6AB2BB992}"/>
              </a:ext>
            </a:extLst>
          </p:cNvPr>
          <p:cNvPicPr>
            <a:picLocks noChangeAspect="1"/>
          </p:cNvPicPr>
          <p:nvPr/>
        </p:nvPicPr>
        <p:blipFill rotWithShape="1">
          <a:blip r:embed="rId2">
            <a:extLst>
              <a:ext uri="{28A0092B-C50C-407E-A947-70E740481C1C}">
                <a14:useLocalDpi xmlns:a14="http://schemas.microsoft.com/office/drawing/2010/main" val="0"/>
              </a:ext>
            </a:extLst>
          </a:blip>
          <a:srcRect l="1118" t="9055" r="1" b="35423"/>
          <a:stretch/>
        </p:blipFill>
        <p:spPr>
          <a:xfrm>
            <a:off x="2352860" y="1504665"/>
            <a:ext cx="7486279" cy="4937469"/>
          </a:xfrm>
          <a:prstGeom prst="rect">
            <a:avLst/>
          </a:prstGeom>
        </p:spPr>
      </p:pic>
    </p:spTree>
    <p:extLst>
      <p:ext uri="{BB962C8B-B14F-4D97-AF65-F5344CB8AC3E}">
        <p14:creationId xmlns:p14="http://schemas.microsoft.com/office/powerpoint/2010/main" val="4193053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756848" y="215000"/>
            <a:ext cx="9860507" cy="1020123"/>
          </a:xfrm>
        </p:spPr>
        <p:txBody>
          <a:bodyPr>
            <a:normAutofit/>
          </a:bodyPr>
          <a:lstStyle/>
          <a:p>
            <a:r>
              <a:rPr lang="en-US" altLang="zh-TW" sz="3000" b="1" dirty="0">
                <a:latin typeface="Times New Roman" panose="02020603050405020304" pitchFamily="18" charset="0"/>
                <a:ea typeface="HGPSoeiKakugothicUB" panose="020B0400000000000000" pitchFamily="34" charset="-128"/>
                <a:cs typeface="Times New Roman" panose="02020603050405020304" pitchFamily="18" charset="0"/>
              </a:rPr>
              <a:t>Wise virgins (Matthew 25:1-13)</a:t>
            </a:r>
            <a:r>
              <a:rPr lang="zh-TW" altLang="en-US" sz="30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000" b="1" dirty="0">
                <a:solidFill>
                  <a:srgbClr val="7E3F00"/>
                </a:solidFill>
                <a:latin typeface="Calibri" panose="020F0502020204030204" pitchFamily="34" charset="0"/>
                <a:ea typeface="標楷體" panose="03000509000000000000" pitchFamily="65" charset="-120"/>
              </a:rPr>
              <a:t>聰明的童女 </a:t>
            </a:r>
            <a:r>
              <a:rPr lang="en-US" altLang="zh-TW" sz="3000" b="1" dirty="0">
                <a:solidFill>
                  <a:srgbClr val="7E3F00"/>
                </a:solidFill>
                <a:latin typeface="Calibri" panose="020F0502020204030204" pitchFamily="34" charset="0"/>
                <a:ea typeface="標楷體" panose="03000509000000000000" pitchFamily="65" charset="-120"/>
              </a:rPr>
              <a:t>(</a:t>
            </a:r>
            <a:r>
              <a:rPr lang="zh-TW" altLang="en-US" sz="3000" b="1" dirty="0">
                <a:solidFill>
                  <a:srgbClr val="7E3F00"/>
                </a:solidFill>
                <a:latin typeface="Calibri" panose="020F0502020204030204" pitchFamily="34" charset="0"/>
                <a:ea typeface="標楷體" panose="03000509000000000000" pitchFamily="65" charset="-120"/>
              </a:rPr>
              <a:t>太</a:t>
            </a:r>
            <a:r>
              <a:rPr lang="en-US" altLang="zh-TW" sz="3000" b="1" dirty="0">
                <a:solidFill>
                  <a:srgbClr val="7E3F00"/>
                </a:solidFill>
                <a:latin typeface="Calibri" panose="020F0502020204030204" pitchFamily="34" charset="0"/>
                <a:ea typeface="標楷體" panose="03000509000000000000" pitchFamily="65" charset="-120"/>
              </a:rPr>
              <a:t>25:1-13) </a:t>
            </a:r>
            <a:endParaRPr lang="zh-TW" altLang="en-US" sz="30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60DB9D99-5E45-43E6-B6F9-9E2DF0830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773" y="1367357"/>
            <a:ext cx="9256025" cy="5214227"/>
          </a:xfrm>
          <a:prstGeom prst="rect">
            <a:avLst/>
          </a:prstGeom>
        </p:spPr>
      </p:pic>
    </p:spTree>
    <p:extLst>
      <p:ext uri="{BB962C8B-B14F-4D97-AF65-F5344CB8AC3E}">
        <p14:creationId xmlns:p14="http://schemas.microsoft.com/office/powerpoint/2010/main" val="36200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68136" y="194528"/>
            <a:ext cx="9339619" cy="1020123"/>
          </a:xfrm>
        </p:spPr>
        <p:txBody>
          <a:bodyPr>
            <a:normAutofit/>
          </a:bodyPr>
          <a:lstStyle/>
          <a:p>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Damascus become ruins (Isaiah 17:1)</a:t>
            </a:r>
            <a:r>
              <a:rPr lang="zh-TW" altLang="en-US" sz="28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  大馬色成廢墟 </a:t>
            </a:r>
            <a:r>
              <a:rPr lang="en-US" altLang="zh-TW" sz="28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28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賽</a:t>
            </a:r>
            <a:r>
              <a:rPr lang="en-US" altLang="zh-TW" sz="28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17:1)</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B0D8AB8E-8CD9-4BE5-B678-041720AC1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94" y="1417162"/>
            <a:ext cx="9203709" cy="5172084"/>
          </a:xfrm>
          <a:prstGeom prst="rect">
            <a:avLst/>
          </a:prstGeom>
        </p:spPr>
      </p:pic>
    </p:spTree>
    <p:extLst>
      <p:ext uri="{BB962C8B-B14F-4D97-AF65-F5344CB8AC3E}">
        <p14:creationId xmlns:p14="http://schemas.microsoft.com/office/powerpoint/2010/main" val="238925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189702" y="1975823"/>
            <a:ext cx="10844981" cy="4710112"/>
          </a:xfrm>
        </p:spPr>
        <p:txBody>
          <a:bodyPr>
            <a:normAutofit/>
          </a:bodyPr>
          <a:lstStyle/>
          <a:p>
            <a:pPr marL="533400" indent="-533400">
              <a:lnSpc>
                <a:spcPct val="100000"/>
              </a:lnSpc>
              <a:spcBef>
                <a:spcPts val="1200"/>
              </a:spcBef>
              <a:buFont typeface="+mj-lt"/>
              <a:buAutoNum type="alphaUcPeriod"/>
            </a:pPr>
            <a:r>
              <a:rPr lang="zh-TW" altLang="en-US" sz="3600" b="1" dirty="0">
                <a:solidFill>
                  <a:srgbClr val="884400"/>
                </a:solidFill>
                <a:latin typeface="Calibri" panose="020F0502020204030204" pitchFamily="34" charset="0"/>
                <a:ea typeface="標楷體" panose="03000509000000000000" pitchFamily="65" charset="-120"/>
              </a:rPr>
              <a:t>健康的教會 </a:t>
            </a:r>
            <a:r>
              <a:rPr lang="en-US" altLang="zh-TW"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Healthy church</a:t>
            </a:r>
            <a:endParaRPr lang="en-US" altLang="zh-TW" sz="40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a:p>
            <a:pPr marL="533400" indent="-533400">
              <a:lnSpc>
                <a:spcPct val="100000"/>
              </a:lnSpc>
              <a:spcBef>
                <a:spcPts val="1200"/>
              </a:spcBef>
              <a:buFont typeface="+mj-lt"/>
              <a:buAutoNum type="alphaUcPeriod"/>
            </a:pPr>
            <a:r>
              <a:rPr lang="zh-TW" altLang="en-US" sz="3600" b="1" dirty="0">
                <a:solidFill>
                  <a:srgbClr val="884400"/>
                </a:solidFill>
                <a:latin typeface="Calibri" panose="020F0502020204030204" pitchFamily="34" charset="0"/>
                <a:ea typeface="標楷體" panose="03000509000000000000" pitchFamily="65" charset="-120"/>
              </a:rPr>
              <a:t>等候新郎的教會 </a:t>
            </a:r>
            <a:r>
              <a:rPr lang="en-US" altLang="zh-TW"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that waiting for the groom</a:t>
            </a:r>
          </a:p>
          <a:p>
            <a:pPr marL="533400" indent="-533400">
              <a:lnSpc>
                <a:spcPct val="100000"/>
              </a:lnSpc>
              <a:spcBef>
                <a:spcPts val="1200"/>
              </a:spcBef>
              <a:buFont typeface="+mj-lt"/>
              <a:buAutoNum type="alphaUcPeriod"/>
            </a:pPr>
            <a:r>
              <a:rPr lang="zh-TW" altLang="en-US" sz="3600" b="1" dirty="0">
                <a:solidFill>
                  <a:srgbClr val="884400"/>
                </a:solidFill>
                <a:latin typeface="Calibri" panose="020F0502020204030204" pitchFamily="34" charset="0"/>
                <a:ea typeface="標楷體" panose="03000509000000000000" pitchFamily="65" charset="-120"/>
              </a:rPr>
              <a:t>彼此相愛的教會  </a:t>
            </a:r>
            <a:r>
              <a:rPr lang="en-US" altLang="zh-TW"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that loves each other</a:t>
            </a:r>
          </a:p>
          <a:p>
            <a:pPr marL="533400" indent="-533400">
              <a:lnSpc>
                <a:spcPct val="100000"/>
              </a:lnSpc>
              <a:spcBef>
                <a:spcPts val="1200"/>
              </a:spcBef>
              <a:buFont typeface="+mj-lt"/>
              <a:buAutoNum type="alphaUcPeriod"/>
            </a:pPr>
            <a:r>
              <a:rPr lang="zh-TW" altLang="en-US" sz="3600" b="1" dirty="0">
                <a:solidFill>
                  <a:srgbClr val="884400"/>
                </a:solidFill>
                <a:latin typeface="Calibri" panose="020F0502020204030204" pitchFamily="34" charset="0"/>
                <a:ea typeface="標楷體" panose="03000509000000000000" pitchFamily="65" charset="-120"/>
              </a:rPr>
              <a:t>站在真理上的教會 </a:t>
            </a:r>
            <a:r>
              <a:rPr lang="en-US" altLang="zh-TW"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standing on the truth</a:t>
            </a:r>
          </a:p>
          <a:p>
            <a:pPr marL="533400" indent="-533400">
              <a:lnSpc>
                <a:spcPct val="100000"/>
              </a:lnSpc>
              <a:spcBef>
                <a:spcPts val="1200"/>
              </a:spcBef>
              <a:buFont typeface="+mj-lt"/>
              <a:buAutoNum type="alphaUcPeriod"/>
            </a:pPr>
            <a:r>
              <a:rPr lang="zh-TW" altLang="en-US" sz="3600" b="1" dirty="0">
                <a:solidFill>
                  <a:srgbClr val="884400"/>
                </a:solidFill>
                <a:latin typeface="Calibri" panose="020F0502020204030204" pitchFamily="34" charset="0"/>
                <a:ea typeface="標楷體" panose="03000509000000000000" pitchFamily="65" charset="-120"/>
              </a:rPr>
              <a:t>勇敢、會打仗、不怕苦、不怕死的教會  </a:t>
            </a:r>
            <a:r>
              <a:rPr lang="en-US" altLang="zh-TW"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that is brave, able to fight, unafraid of suffering and death</a:t>
            </a:r>
            <a:endParaRPr lang="zh-TW" altLang="en-US" sz="3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C92CF269-4184-45EF-9A35-FC003EABBAE6}"/>
              </a:ext>
            </a:extLst>
          </p:cNvPr>
          <p:cNvSpPr txBox="1">
            <a:spLocks/>
          </p:cNvSpPr>
          <p:nvPr/>
        </p:nvSpPr>
        <p:spPr>
          <a:xfrm>
            <a:off x="2703872" y="246855"/>
            <a:ext cx="9370141" cy="963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dirty="0">
                <a:latin typeface="Calibri" panose="020F0502020204030204" pitchFamily="34" charset="0"/>
                <a:ea typeface="標楷體" panose="03000509000000000000" pitchFamily="65" charset="-120"/>
              </a:rPr>
              <a:t>末日榮耀的教會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Glory church in the End time</a:t>
            </a:r>
            <a:endParaRPr lang="zh-TW" altLang="en-US" sz="3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33593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007523" cy="1020123"/>
          </a:xfrm>
        </p:spPr>
        <p:txBody>
          <a:bodyPr/>
          <a:lstStyle/>
          <a:p>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但以理書中的</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70</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個</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7</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但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9:24-27)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(Daniel 9:24-27)</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6F226347-0BEF-45C0-87B2-ADD9694C4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665" y="1339755"/>
            <a:ext cx="9830725" cy="5260021"/>
          </a:xfrm>
          <a:prstGeom prst="rect">
            <a:avLst/>
          </a:prstGeom>
        </p:spPr>
      </p:pic>
    </p:spTree>
    <p:extLst>
      <p:ext uri="{BB962C8B-B14F-4D97-AF65-F5344CB8AC3E}">
        <p14:creationId xmlns:p14="http://schemas.microsoft.com/office/powerpoint/2010/main" val="89037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Building the 3</a:t>
            </a:r>
            <a:r>
              <a:rPr lang="en-US" altLang="zh-TW" sz="3200" b="1" baseline="30000" dirty="0">
                <a:latin typeface="Times New Roman" panose="02020603050405020304" pitchFamily="18" charset="0"/>
                <a:ea typeface="HGPSoeiKakugothicUB" panose="020B0400000000000000" pitchFamily="34" charset="-128"/>
                <a:cs typeface="Times New Roman" panose="02020603050405020304" pitchFamily="18" charset="0"/>
              </a:rPr>
              <a:t>rd</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 temple </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000" b="1" dirty="0">
                <a:solidFill>
                  <a:srgbClr val="7E3F00"/>
                </a:solidFill>
                <a:latin typeface="Calibri" panose="020F0502020204030204" pitchFamily="34" charset="0"/>
                <a:ea typeface="標楷體" panose="03000509000000000000" pitchFamily="65" charset="-120"/>
              </a:rPr>
              <a:t>建立第三聖殿</a:t>
            </a:r>
          </a:p>
        </p:txBody>
      </p:sp>
      <p:pic>
        <p:nvPicPr>
          <p:cNvPr id="4" name="圖片 3">
            <a:extLst>
              <a:ext uri="{FF2B5EF4-FFF2-40B4-BE49-F238E27FC236}">
                <a16:creationId xmlns:a16="http://schemas.microsoft.com/office/drawing/2014/main" id="{E68F534B-D7B1-4FDB-BA0E-8E7E4E5FA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282" y="2075027"/>
            <a:ext cx="10295529" cy="3431843"/>
          </a:xfrm>
          <a:prstGeom prst="rect">
            <a:avLst/>
          </a:prstGeom>
        </p:spPr>
      </p:pic>
    </p:spTree>
    <p:extLst>
      <p:ext uri="{BB962C8B-B14F-4D97-AF65-F5344CB8AC3E}">
        <p14:creationId xmlns:p14="http://schemas.microsoft.com/office/powerpoint/2010/main" val="355568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Ezekiel 38</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200" b="1" dirty="0">
                <a:solidFill>
                  <a:srgbClr val="7E3F00"/>
                </a:solidFill>
                <a:latin typeface="Calibri" panose="020F0502020204030204" pitchFamily="34" charset="0"/>
                <a:ea typeface="標楷體" panose="03000509000000000000" pitchFamily="65" charset="-120"/>
              </a:rPr>
              <a:t>以西結書 </a:t>
            </a:r>
            <a:r>
              <a:rPr lang="en-US" altLang="zh-TW" sz="3200" b="1" dirty="0">
                <a:solidFill>
                  <a:srgbClr val="7E3F00"/>
                </a:solidFill>
                <a:latin typeface="Calibri" panose="020F0502020204030204" pitchFamily="34" charset="0"/>
                <a:ea typeface="標楷體" panose="03000509000000000000" pitchFamily="65" charset="-120"/>
              </a:rPr>
              <a:t>38</a:t>
            </a:r>
            <a:r>
              <a:rPr lang="zh-TW" altLang="en-US" sz="3200" b="1" dirty="0">
                <a:solidFill>
                  <a:srgbClr val="7E3F00"/>
                </a:solidFill>
                <a:latin typeface="Calibri" panose="020F0502020204030204" pitchFamily="34" charset="0"/>
                <a:ea typeface="標楷體" panose="03000509000000000000" pitchFamily="65" charset="-120"/>
              </a:rPr>
              <a:t>章</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2868DE9B-FE9B-4342-9798-1BEED39C61D1}"/>
              </a:ext>
            </a:extLst>
          </p:cNvPr>
          <p:cNvPicPr>
            <a:picLocks noChangeAspect="1"/>
          </p:cNvPicPr>
          <p:nvPr/>
        </p:nvPicPr>
        <p:blipFill rotWithShape="1">
          <a:blip r:embed="rId2">
            <a:extLst>
              <a:ext uri="{28A0092B-C50C-407E-A947-70E740481C1C}">
                <a14:useLocalDpi xmlns:a14="http://schemas.microsoft.com/office/drawing/2010/main" val="0"/>
              </a:ext>
            </a:extLst>
          </a:blip>
          <a:srcRect t="2737" b="6965"/>
          <a:stretch/>
        </p:blipFill>
        <p:spPr>
          <a:xfrm>
            <a:off x="3626618" y="1498267"/>
            <a:ext cx="7385987" cy="5131558"/>
          </a:xfrm>
          <a:prstGeom prst="rect">
            <a:avLst/>
          </a:prstGeom>
        </p:spPr>
      </p:pic>
      <p:sp>
        <p:nvSpPr>
          <p:cNvPr id="5" name="文字方塊 4">
            <a:extLst>
              <a:ext uri="{FF2B5EF4-FFF2-40B4-BE49-F238E27FC236}">
                <a16:creationId xmlns:a16="http://schemas.microsoft.com/office/drawing/2014/main" id="{D6CEE9DA-BB50-4C31-B2C9-43F67190D6D3}"/>
              </a:ext>
            </a:extLst>
          </p:cNvPr>
          <p:cNvSpPr txBox="1"/>
          <p:nvPr/>
        </p:nvSpPr>
        <p:spPr>
          <a:xfrm>
            <a:off x="873457" y="2644170"/>
            <a:ext cx="2852382" cy="2839752"/>
          </a:xfrm>
          <a:prstGeom prst="rect">
            <a:avLst/>
          </a:prstGeom>
          <a:noFill/>
        </p:spPr>
        <p:txBody>
          <a:bodyPr wrap="square" rtlCol="0">
            <a:spAutoFit/>
          </a:bodyPr>
          <a:lstStyle/>
          <a:p>
            <a:pPr>
              <a:lnSpc>
                <a:spcPct val="150000"/>
              </a:lnSpc>
              <a:spcBef>
                <a:spcPts val="600"/>
              </a:spcBef>
            </a:pPr>
            <a:r>
              <a:rPr lang="zh-TW" altLang="en-US" sz="2800" b="1" dirty="0">
                <a:solidFill>
                  <a:srgbClr val="C67600"/>
                </a:solidFill>
                <a:latin typeface="Calibri" panose="020F0502020204030204" pitchFamily="34" charset="0"/>
                <a:ea typeface="標楷體" panose="03000509000000000000" pitchFamily="65" charset="-120"/>
              </a:rPr>
              <a:t>土耳其 </a:t>
            </a:r>
            <a:r>
              <a:rPr lang="en-US" altLang="zh-TW" sz="2800" b="1" dirty="0">
                <a:solidFill>
                  <a:srgbClr val="C67600"/>
                </a:solidFill>
                <a:latin typeface="Calibri" panose="020F0502020204030204" pitchFamily="34" charset="0"/>
                <a:ea typeface="標楷體" panose="03000509000000000000" pitchFamily="65" charset="-120"/>
              </a:rPr>
              <a:t>Turkey</a:t>
            </a:r>
          </a:p>
          <a:p>
            <a:pPr>
              <a:lnSpc>
                <a:spcPct val="150000"/>
              </a:lnSpc>
              <a:spcBef>
                <a:spcPts val="600"/>
              </a:spcBef>
            </a:pPr>
            <a:r>
              <a:rPr lang="zh-TW" altLang="en-US" sz="2800" b="1" dirty="0">
                <a:solidFill>
                  <a:srgbClr val="C67600"/>
                </a:solidFill>
                <a:latin typeface="Calibri" panose="020F0502020204030204" pitchFamily="34" charset="0"/>
                <a:ea typeface="標楷體" panose="03000509000000000000" pitchFamily="65" charset="-120"/>
              </a:rPr>
              <a:t>敘利亞 </a:t>
            </a:r>
            <a:r>
              <a:rPr lang="en-US" altLang="zh-TW" sz="2800" b="1" dirty="0">
                <a:solidFill>
                  <a:srgbClr val="C67600"/>
                </a:solidFill>
                <a:latin typeface="Calibri" panose="020F0502020204030204" pitchFamily="34" charset="0"/>
                <a:ea typeface="標楷體" panose="03000509000000000000" pitchFamily="65" charset="-120"/>
              </a:rPr>
              <a:t>Syria</a:t>
            </a:r>
          </a:p>
          <a:p>
            <a:pPr>
              <a:lnSpc>
                <a:spcPct val="150000"/>
              </a:lnSpc>
              <a:spcBef>
                <a:spcPts val="600"/>
              </a:spcBef>
            </a:pPr>
            <a:r>
              <a:rPr lang="zh-TW" altLang="en-US" sz="2800" b="1" dirty="0">
                <a:solidFill>
                  <a:srgbClr val="C67600"/>
                </a:solidFill>
                <a:latin typeface="Calibri" panose="020F0502020204030204" pitchFamily="34" charset="0"/>
                <a:ea typeface="標楷體" panose="03000509000000000000" pitchFamily="65" charset="-120"/>
              </a:rPr>
              <a:t>伊朗 </a:t>
            </a:r>
            <a:r>
              <a:rPr lang="en-US" altLang="zh-TW" sz="2800" b="1" dirty="0">
                <a:solidFill>
                  <a:srgbClr val="C67600"/>
                </a:solidFill>
                <a:latin typeface="Calibri" panose="020F0502020204030204" pitchFamily="34" charset="0"/>
                <a:ea typeface="標楷體" panose="03000509000000000000" pitchFamily="65" charset="-120"/>
              </a:rPr>
              <a:t>Iran</a:t>
            </a:r>
          </a:p>
          <a:p>
            <a:pPr>
              <a:lnSpc>
                <a:spcPct val="150000"/>
              </a:lnSpc>
              <a:spcBef>
                <a:spcPts val="600"/>
              </a:spcBef>
            </a:pPr>
            <a:r>
              <a:rPr lang="zh-TW" altLang="en-US" sz="2800" b="1" dirty="0">
                <a:solidFill>
                  <a:srgbClr val="C67600"/>
                </a:solidFill>
                <a:latin typeface="Calibri" panose="020F0502020204030204" pitchFamily="34" charset="0"/>
                <a:ea typeface="標楷體" panose="03000509000000000000" pitchFamily="65" charset="-120"/>
              </a:rPr>
              <a:t>蘇聯 </a:t>
            </a:r>
            <a:r>
              <a:rPr lang="en-US" altLang="zh-TW" sz="2800" b="1" dirty="0">
                <a:solidFill>
                  <a:srgbClr val="C67600"/>
                </a:solidFill>
                <a:latin typeface="Calibri" panose="020F0502020204030204" pitchFamily="34" charset="0"/>
                <a:ea typeface="標楷體" panose="03000509000000000000" pitchFamily="65" charset="-120"/>
              </a:rPr>
              <a:t>Russia</a:t>
            </a:r>
            <a:endParaRPr lang="en-US" altLang="zh-TW" sz="2400" b="1" dirty="0">
              <a:solidFill>
                <a:srgbClr val="C67600"/>
              </a:solidFill>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79735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95433" y="187704"/>
            <a:ext cx="9496568" cy="1020123"/>
          </a:xfrm>
        </p:spPr>
        <p:txBody>
          <a:bodyPr>
            <a:normAutofit/>
          </a:bodyPr>
          <a:lstStyle/>
          <a:p>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666 Mark of beast (Rev. 13:16-18) </a:t>
            </a:r>
            <a:r>
              <a:rPr lang="en-US" altLang="zh-TW" sz="2400" b="1" dirty="0">
                <a:solidFill>
                  <a:srgbClr val="7E3F00"/>
                </a:solidFill>
                <a:latin typeface="Calibri" panose="020F0502020204030204" pitchFamily="34" charset="0"/>
                <a:ea typeface="標楷體" panose="03000509000000000000" pitchFamily="65" charset="-120"/>
              </a:rPr>
              <a:t> </a:t>
            </a:r>
            <a:r>
              <a:rPr lang="en-US" altLang="zh-TW" sz="2800" b="1" dirty="0">
                <a:solidFill>
                  <a:srgbClr val="7E3F00"/>
                </a:solidFill>
                <a:latin typeface="Calibri" panose="020F0502020204030204" pitchFamily="34" charset="0"/>
                <a:ea typeface="標楷體" panose="03000509000000000000" pitchFamily="65" charset="-120"/>
              </a:rPr>
              <a:t>666 </a:t>
            </a:r>
            <a:r>
              <a:rPr lang="zh-TW" altLang="en-US" sz="2800" b="1" dirty="0">
                <a:solidFill>
                  <a:srgbClr val="7E3F00"/>
                </a:solidFill>
                <a:latin typeface="Calibri" panose="020F0502020204030204" pitchFamily="34" charset="0"/>
                <a:ea typeface="標楷體" panose="03000509000000000000" pitchFamily="65" charset="-120"/>
              </a:rPr>
              <a:t>獸印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啟</a:t>
            </a:r>
            <a:r>
              <a:rPr lang="en-US" altLang="zh-TW" sz="2800" b="1" dirty="0">
                <a:solidFill>
                  <a:srgbClr val="7E3F00"/>
                </a:solidFill>
                <a:latin typeface="Calibri" panose="020F0502020204030204" pitchFamily="34" charset="0"/>
                <a:ea typeface="標楷體" panose="03000509000000000000" pitchFamily="65" charset="-120"/>
              </a:rPr>
              <a:t>13:16-18)</a:t>
            </a:r>
            <a:endParaRPr lang="zh-TW" altLang="en-US" sz="24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B6DE3BC9-B68F-4AF6-9737-BA57EA403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860" y="1727934"/>
            <a:ext cx="5716279" cy="4539398"/>
          </a:xfrm>
          <a:prstGeom prst="rect">
            <a:avLst/>
          </a:prstGeom>
        </p:spPr>
      </p:pic>
    </p:spTree>
    <p:extLst>
      <p:ext uri="{BB962C8B-B14F-4D97-AF65-F5344CB8AC3E}">
        <p14:creationId xmlns:p14="http://schemas.microsoft.com/office/powerpoint/2010/main" val="715198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5282FB2-E49F-4D1C-B46D-D99B04353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92"/>
            <a:ext cx="12192000" cy="6912592"/>
          </a:xfrm>
          <a:prstGeom prst="rect">
            <a:avLst/>
          </a:prstGeom>
        </p:spPr>
      </p:pic>
    </p:spTree>
    <p:extLst>
      <p:ext uri="{BB962C8B-B14F-4D97-AF65-F5344CB8AC3E}">
        <p14:creationId xmlns:p14="http://schemas.microsoft.com/office/powerpoint/2010/main" val="3274843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Pre-rapture founder </a:t>
            </a:r>
            <a:r>
              <a:rPr lang="zh-TW" altLang="en-US" sz="3200" b="1" dirty="0">
                <a:solidFill>
                  <a:srgbClr val="7E3F00"/>
                </a:solidFill>
                <a:latin typeface="Calibri" panose="020F0502020204030204" pitchFamily="34" charset="0"/>
                <a:ea typeface="標楷體" panose="03000509000000000000" pitchFamily="65" charset="-120"/>
              </a:rPr>
              <a:t>災前被提的提出者</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245342E8-BB3E-438A-AECA-9430BEF92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722" y="1541707"/>
            <a:ext cx="8710556" cy="4890355"/>
          </a:xfrm>
          <a:prstGeom prst="rect">
            <a:avLst/>
          </a:prstGeom>
        </p:spPr>
      </p:pic>
    </p:spTree>
    <p:extLst>
      <p:ext uri="{BB962C8B-B14F-4D97-AF65-F5344CB8AC3E}">
        <p14:creationId xmlns:p14="http://schemas.microsoft.com/office/powerpoint/2010/main" val="414866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232712"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Cyrus Scofield </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把災前被提寫成書 流傳到世界各地</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06F3B1A5-0142-4E2C-AFD2-F5CA01080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644" y="1340216"/>
            <a:ext cx="3504712" cy="5270548"/>
          </a:xfrm>
          <a:prstGeom prst="rect">
            <a:avLst/>
          </a:prstGeom>
        </p:spPr>
      </p:pic>
    </p:spTree>
    <p:extLst>
      <p:ext uri="{BB962C8B-B14F-4D97-AF65-F5344CB8AC3E}">
        <p14:creationId xmlns:p14="http://schemas.microsoft.com/office/powerpoint/2010/main" val="3513556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406014" y="1306286"/>
            <a:ext cx="10668000" cy="5379649"/>
          </a:xfrm>
        </p:spPr>
        <p:txBody>
          <a:bodyPr>
            <a:normAutofit/>
          </a:bodyPr>
          <a:lstStyle/>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是一個用心悔改</a:t>
            </a:r>
            <a:r>
              <a:rPr lang="zh-TW" altLang="en-US" sz="2400" b="1" dirty="0">
                <a:solidFill>
                  <a:srgbClr val="884400"/>
                </a:solidFill>
                <a:latin typeface="標楷體" panose="03000509000000000000" pitchFamily="65" charset="-12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看別人比自己強的教會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腓</a:t>
            </a:r>
            <a:r>
              <a:rPr lang="en-US" altLang="zh-TW" sz="2400" b="1" dirty="0">
                <a:solidFill>
                  <a:srgbClr val="884400"/>
                </a:solidFill>
                <a:latin typeface="Calibri" panose="020F0502020204030204" pitchFamily="34" charset="0"/>
                <a:ea typeface="標楷體" panose="03000509000000000000" pitchFamily="65" charset="-120"/>
              </a:rPr>
              <a:t>2:3)</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Is a church that repents and in humility value others above yourselves       (Philippians 2:3)</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努力切實活出愛的真諦的教會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林前</a:t>
            </a:r>
            <a:r>
              <a:rPr lang="en-US" altLang="zh-TW" sz="2400" b="1" dirty="0">
                <a:solidFill>
                  <a:srgbClr val="884400"/>
                </a:solidFill>
                <a:latin typeface="Calibri" panose="020F0502020204030204" pitchFamily="34" charset="0"/>
                <a:ea typeface="標楷體" panose="03000509000000000000" pitchFamily="65" charset="-120"/>
              </a:rPr>
              <a:t>13:4-8, </a:t>
            </a:r>
            <a:r>
              <a:rPr lang="zh-TW" altLang="en-US" sz="2400" b="1" dirty="0">
                <a:solidFill>
                  <a:srgbClr val="884400"/>
                </a:solidFill>
                <a:latin typeface="Calibri" panose="020F0502020204030204" pitchFamily="34" charset="0"/>
                <a:ea typeface="標楷體" panose="03000509000000000000" pitchFamily="65" charset="-120"/>
              </a:rPr>
              <a:t>約壹</a:t>
            </a:r>
            <a:r>
              <a:rPr lang="en-US" altLang="zh-TW" sz="2400" b="1" dirty="0">
                <a:solidFill>
                  <a:srgbClr val="884400"/>
                </a:solidFill>
                <a:latin typeface="Calibri" panose="020F0502020204030204" pitchFamily="34" charset="0"/>
                <a:ea typeface="標楷體" panose="03000509000000000000" pitchFamily="65" charset="-120"/>
              </a:rPr>
              <a:t>4:16,</a:t>
            </a:r>
            <a:r>
              <a:rPr lang="zh-TW" altLang="en-US" sz="2400" b="1" dirty="0">
                <a:solidFill>
                  <a:srgbClr val="884400"/>
                </a:solidFill>
                <a:latin typeface="Calibri" panose="020F0502020204030204" pitchFamily="34" charset="0"/>
                <a:ea typeface="標楷體" panose="03000509000000000000" pitchFamily="65" charset="-120"/>
              </a:rPr>
              <a:t> 弗</a:t>
            </a:r>
            <a:r>
              <a:rPr lang="en-US" altLang="zh-TW" sz="2400" b="1" dirty="0">
                <a:solidFill>
                  <a:srgbClr val="884400"/>
                </a:solidFill>
                <a:latin typeface="Calibri" panose="020F0502020204030204" pitchFamily="34" charset="0"/>
                <a:ea typeface="標楷體" panose="03000509000000000000" pitchFamily="65" charset="-120"/>
              </a:rPr>
              <a:t>4:15)</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Is a church who works hard to live out to the essence of love                                                (1 Corinthians 13:4-8, 1 John 4:16, Ephesians 4:15)</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是一個用神的愛、來遮蓋許多罪的教會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彼前</a:t>
            </a:r>
            <a:r>
              <a:rPr lang="en-US" altLang="zh-TW" sz="2400" b="1" dirty="0">
                <a:solidFill>
                  <a:srgbClr val="884400"/>
                </a:solidFill>
                <a:latin typeface="Calibri" panose="020F0502020204030204" pitchFamily="34" charset="0"/>
                <a:ea typeface="標楷體" panose="03000509000000000000" pitchFamily="65" charset="-120"/>
              </a:rPr>
              <a:t>4:8, </a:t>
            </a:r>
            <a:r>
              <a:rPr lang="zh-TW" altLang="en-US" sz="2400" b="1" dirty="0">
                <a:solidFill>
                  <a:srgbClr val="884400"/>
                </a:solidFill>
                <a:latin typeface="Calibri" panose="020F0502020204030204" pitchFamily="34" charset="0"/>
                <a:ea typeface="標楷體" panose="03000509000000000000" pitchFamily="65" charset="-120"/>
              </a:rPr>
              <a:t>約</a:t>
            </a:r>
            <a:r>
              <a:rPr lang="en-US" altLang="zh-TW" sz="2400" b="1" dirty="0">
                <a:solidFill>
                  <a:srgbClr val="884400"/>
                </a:solidFill>
                <a:latin typeface="Calibri" panose="020F0502020204030204" pitchFamily="34" charset="0"/>
                <a:ea typeface="標楷體" panose="03000509000000000000" pitchFamily="65" charset="-120"/>
              </a:rPr>
              <a:t>20:23)</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Is a church that cover multitude of sins by God's love (1 Peter 4:8, John 20:23)</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彼此饒恕的教會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西</a:t>
            </a:r>
            <a:r>
              <a:rPr lang="en-US" altLang="zh-TW" sz="2400" b="1" dirty="0">
                <a:solidFill>
                  <a:srgbClr val="884400"/>
                </a:solidFill>
                <a:latin typeface="Calibri" panose="020F0502020204030204" pitchFamily="34" charset="0"/>
                <a:ea typeface="標楷體" panose="03000509000000000000" pitchFamily="65" charset="-120"/>
              </a:rPr>
              <a:t>3:12-13) </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Is a church that forgives each other (Ephesians 4:31-32)</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彼此幫助、扶持軟弱、貧窮的肢體，常常覺得在愛裡虧欠人的教會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羅</a:t>
            </a:r>
            <a:r>
              <a:rPr lang="en-US" altLang="zh-TW" sz="2400" b="1" dirty="0">
                <a:solidFill>
                  <a:srgbClr val="884400"/>
                </a:solidFill>
                <a:latin typeface="Calibri" panose="020F0502020204030204" pitchFamily="34" charset="0"/>
                <a:ea typeface="標楷體" panose="03000509000000000000" pitchFamily="65" charset="-120"/>
              </a:rPr>
              <a:t>13:8)</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Is a church that helps each other, supports weakness, and accept the continuing debt to love one another (Romans 13:8)</a:t>
            </a:r>
            <a:endParaRPr lang="zh-TW" altLang="en-US"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F9307AA3-998E-40B1-B462-C7655C1E6B23}"/>
              </a:ext>
            </a:extLst>
          </p:cNvPr>
          <p:cNvSpPr txBox="1">
            <a:spLocks/>
          </p:cNvSpPr>
          <p:nvPr/>
        </p:nvSpPr>
        <p:spPr>
          <a:xfrm>
            <a:off x="2703872" y="246507"/>
            <a:ext cx="9370141" cy="963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b="1" dirty="0">
                <a:latin typeface="Calibri" panose="020F0502020204030204" pitchFamily="34" charset="0"/>
                <a:ea typeface="標楷體" panose="03000509000000000000" pitchFamily="65" charset="-120"/>
              </a:rPr>
              <a:t>C. </a:t>
            </a:r>
            <a:r>
              <a:rPr lang="zh-TW" altLang="en-US" sz="3600" b="1" dirty="0">
                <a:latin typeface="Calibri" panose="020F0502020204030204" pitchFamily="34" charset="0"/>
                <a:ea typeface="標楷體" panose="03000509000000000000" pitchFamily="65" charset="-120"/>
              </a:rPr>
              <a:t>彼此相愛接納的教會 </a:t>
            </a:r>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Church that loves each other</a:t>
            </a:r>
            <a:endParaRPr lang="zh-TW" altLang="en-US" sz="3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145439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Value others above yourselves</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(Philippians</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2:3)</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看別人比自己強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腓</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2:3)</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 </a:t>
            </a:r>
          </a:p>
        </p:txBody>
      </p:sp>
      <p:pic>
        <p:nvPicPr>
          <p:cNvPr id="4" name="圖片 3">
            <a:extLst>
              <a:ext uri="{FF2B5EF4-FFF2-40B4-BE49-F238E27FC236}">
                <a16:creationId xmlns:a16="http://schemas.microsoft.com/office/drawing/2014/main" id="{4F538402-04D2-4BC1-89C5-3924E2FBCC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041653" y="1464040"/>
            <a:ext cx="8805130" cy="5027351"/>
          </a:xfrm>
          <a:prstGeom prst="rect">
            <a:avLst/>
          </a:prstGeom>
        </p:spPr>
      </p:pic>
    </p:spTree>
    <p:extLst>
      <p:ext uri="{BB962C8B-B14F-4D97-AF65-F5344CB8AC3E}">
        <p14:creationId xmlns:p14="http://schemas.microsoft.com/office/powerpoint/2010/main" val="879053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33785" y="187704"/>
            <a:ext cx="10160000" cy="1020123"/>
          </a:xfrm>
        </p:spPr>
        <p:txBody>
          <a:bodyPr>
            <a:normAutofit/>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Learn how to love</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(1 Cor 13) </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學習如何去愛 </a:t>
            </a:r>
            <a:r>
              <a:rPr lang="en-US" altLang="zh-TW"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林前</a:t>
            </a:r>
            <a:r>
              <a:rPr lang="en-US" altLang="zh-TW"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13</a:t>
            </a:r>
            <a:r>
              <a:rPr lang="zh-TW" altLang="en-US"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章</a:t>
            </a:r>
            <a:r>
              <a:rPr lang="en-US" altLang="zh-TW" sz="30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endParaRPr lang="zh-TW" altLang="en-US" sz="30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5F5F564F-1AA3-4001-AE05-5704DE258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1" y="1316502"/>
            <a:ext cx="6588370" cy="5439898"/>
          </a:xfrm>
          <a:prstGeom prst="rect">
            <a:avLst/>
          </a:prstGeom>
        </p:spPr>
      </p:pic>
    </p:spTree>
    <p:extLst>
      <p:ext uri="{BB962C8B-B14F-4D97-AF65-F5344CB8AC3E}">
        <p14:creationId xmlns:p14="http://schemas.microsoft.com/office/powerpoint/2010/main" val="385388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327355" y="1360715"/>
            <a:ext cx="10864646" cy="5260255"/>
          </a:xfrm>
        </p:spPr>
        <p:txBody>
          <a:bodyPr>
            <a:normAutofit/>
          </a:bodyPr>
          <a:lstStyle/>
          <a:p>
            <a:pPr marL="354013" indent="-354013">
              <a:lnSpc>
                <a:spcPct val="100000"/>
              </a:lnSpc>
              <a:spcBef>
                <a:spcPts val="12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認識三一真神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 聖父、聖子、聖靈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太</a:t>
            </a:r>
            <a:r>
              <a:rPr lang="en-US" altLang="zh-TW" sz="2400" b="1" dirty="0">
                <a:solidFill>
                  <a:srgbClr val="884400"/>
                </a:solidFill>
                <a:latin typeface="Calibri" panose="020F0502020204030204" pitchFamily="34" charset="0"/>
                <a:ea typeface="標楷體" panose="03000509000000000000" pitchFamily="65" charset="-120"/>
              </a:rPr>
              <a:t>28:19) </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Knows Trinity - the Father, the Son and the Holy Spirit (Matthew 28:19)</a:t>
            </a:r>
          </a:p>
          <a:p>
            <a:pPr marL="354013" indent="-354013">
              <a:lnSpc>
                <a:spcPct val="100000"/>
              </a:lnSpc>
              <a:spcBef>
                <a:spcPts val="12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認識聖經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 神的話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提後</a:t>
            </a:r>
            <a:r>
              <a:rPr lang="en-US" altLang="zh-TW" sz="2400" b="1" dirty="0">
                <a:solidFill>
                  <a:srgbClr val="884400"/>
                </a:solidFill>
                <a:latin typeface="Calibri" panose="020F0502020204030204" pitchFamily="34" charset="0"/>
                <a:ea typeface="標楷體" panose="03000509000000000000" pitchFamily="65" charset="-120"/>
              </a:rPr>
              <a:t>3:16-17)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Knows God’s words (2Timothy3:16-17) </a:t>
            </a:r>
          </a:p>
          <a:p>
            <a:pPr marL="354013" indent="-354013">
              <a:lnSpc>
                <a:spcPct val="100000"/>
              </a:lnSpc>
              <a:spcBef>
                <a:spcPts val="12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認識自己在基督裡是誰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Knows who am I in Christ </a:t>
            </a:r>
          </a:p>
          <a:p>
            <a:pPr marL="533400"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①</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神兒女 </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約</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1:12)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God’s Child (John 1:12)</a:t>
            </a:r>
          </a:p>
          <a:p>
            <a:pPr marL="533400"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②</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新造的人 </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林後</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5:17)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The new creation (2 Corinthians 5:17)</a:t>
            </a:r>
          </a:p>
          <a:p>
            <a:pPr marL="354013" indent="-354013">
              <a:lnSpc>
                <a:spcPct val="100000"/>
              </a:lnSpc>
              <a:spcBef>
                <a:spcPts val="12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認識神給祂兒女的產業和權柄</a:t>
            </a:r>
            <a:r>
              <a:rPr lang="zh-TW" altLang="en-US" sz="2400" b="1" dirty="0">
                <a:solidFill>
                  <a:srgbClr val="C67600"/>
                </a:solidFill>
                <a:latin typeface="Calibri" panose="020F0502020204030204" pitchFamily="34" charset="0"/>
                <a:ea typeface="標楷體" panose="03000509000000000000" pitchFamily="65" charset="-120"/>
              </a:rPr>
              <a:t>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Knows God's industry and authority to His children</a:t>
            </a:r>
          </a:p>
          <a:p>
            <a:pPr marL="533400" lvl="1" indent="0">
              <a:lnSpc>
                <a:spcPct val="100000"/>
              </a:lnSpc>
              <a:spcBef>
                <a:spcPts val="600"/>
              </a:spcBef>
              <a:buNone/>
            </a:pP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①有永生 </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約</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3:16)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Have eternal life (John 3:16)</a:t>
            </a:r>
          </a:p>
          <a:p>
            <a:pPr marL="533400" lvl="1" indent="0">
              <a:lnSpc>
                <a:spcPct val="100000"/>
              </a:lnSpc>
              <a:spcBef>
                <a:spcPts val="600"/>
              </a:spcBef>
              <a:buNone/>
            </a:pP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②與主同作王 </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啟</a:t>
            </a: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20:6)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Reign with him (Revelation 20:6)</a:t>
            </a:r>
          </a:p>
          <a:p>
            <a:pPr marL="354013" indent="-354013">
              <a:lnSpc>
                <a:spcPct val="100000"/>
              </a:lnSpc>
              <a:spcBef>
                <a:spcPts val="12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認識神永恆的計畫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創世紀 </a:t>
            </a:r>
            <a:r>
              <a:rPr lang="en-US" altLang="zh-TW" sz="2400" b="1" dirty="0">
                <a:solidFill>
                  <a:srgbClr val="884400"/>
                </a:solidFill>
                <a:latin typeface="Calibri" panose="020F0502020204030204" pitchFamily="34" charset="0"/>
                <a:ea typeface="標楷體" panose="03000509000000000000" pitchFamily="65" charset="-120"/>
                <a:sym typeface="Wingdings" panose="05000000000000000000" pitchFamily="2" charset="2"/>
              </a:rPr>
              <a:t></a:t>
            </a:r>
            <a:r>
              <a:rPr lang="zh-TW" altLang="en-US" sz="2400" b="1" dirty="0">
                <a:solidFill>
                  <a:srgbClr val="884400"/>
                </a:solidFill>
                <a:latin typeface="Calibri" panose="020F0502020204030204" pitchFamily="34" charset="0"/>
                <a:ea typeface="標楷體" panose="03000509000000000000" pitchFamily="65" charset="-120"/>
                <a:sym typeface="Wingdings" panose="05000000000000000000" pitchFamily="2" charset="2"/>
              </a:rPr>
              <a:t> </a:t>
            </a:r>
            <a:r>
              <a:rPr lang="zh-TW" altLang="en-US" sz="2400" b="1" dirty="0">
                <a:solidFill>
                  <a:srgbClr val="884400"/>
                </a:solidFill>
                <a:latin typeface="Calibri" panose="020F0502020204030204" pitchFamily="34" charset="0"/>
                <a:ea typeface="標楷體" panose="03000509000000000000" pitchFamily="65" charset="-120"/>
              </a:rPr>
              <a:t>啟示錄</a:t>
            </a:r>
            <a:r>
              <a:rPr lang="en-US" altLang="zh-TW" sz="2400" b="1" dirty="0">
                <a:solidFill>
                  <a:srgbClr val="884400"/>
                </a:solidFill>
                <a:latin typeface="Calibri" panose="020F0502020204030204" pitchFamily="34" charset="0"/>
                <a:ea typeface="標楷體" panose="03000509000000000000" pitchFamily="65" charset="-120"/>
              </a:rPr>
              <a:t>) </a:t>
            </a:r>
            <a:r>
              <a:rPr lang="en-US" altLang="zh-TW" sz="18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Knows God's Eternal Plan (Genesis</a:t>
            </a:r>
            <a:r>
              <a:rPr lang="en-US" altLang="zh-TW" sz="18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18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 Revelation)</a:t>
            </a:r>
            <a:endParaRPr lang="en-US" altLang="zh-TW" sz="20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a:p>
            <a:pPr marL="533400"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rPr>
              <a:t>-</a:t>
            </a:r>
            <a:r>
              <a:rPr lang="zh-TW" altLang="en-US" b="1" dirty="0">
                <a:solidFill>
                  <a:srgbClr val="884400"/>
                </a:solidFill>
                <a:latin typeface="Calibri" panose="020F0502020204030204" pitchFamily="34" charset="0"/>
                <a:ea typeface="標楷體" panose="03000509000000000000" pitchFamily="65" charset="-120"/>
              </a:rPr>
              <a:t> 起初神創造了天地</a:t>
            </a:r>
            <a:r>
              <a:rPr lang="en-US" altLang="zh-TW" b="1" dirty="0">
                <a:solidFill>
                  <a:srgbClr val="884400"/>
                </a:solidFill>
                <a:latin typeface="Calibri" panose="020F0502020204030204" pitchFamily="34" charset="0"/>
                <a:ea typeface="標楷體" panose="03000509000000000000" pitchFamily="65" charset="-120"/>
              </a:rPr>
              <a:t>…</a:t>
            </a:r>
            <a:r>
              <a:rPr lang="zh-TW" altLang="en-US" b="1" dirty="0">
                <a:solidFill>
                  <a:srgbClr val="884400"/>
                </a:solidFill>
                <a:latin typeface="Calibri" panose="020F0502020204030204" pitchFamily="34" charset="0"/>
                <a:ea typeface="標楷體" panose="03000509000000000000" pitchFamily="65" charset="-120"/>
              </a:rPr>
              <a:t>新天新地 </a:t>
            </a:r>
            <a:r>
              <a:rPr lang="en-US" altLang="zh-TW" sz="18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In the beginning God created…a new heaven and a new earth</a:t>
            </a:r>
            <a:endParaRPr lang="zh-TW" altLang="en-US" sz="20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F6EEEC7E-63ED-401E-8028-3E090653CDC0}"/>
              </a:ext>
            </a:extLst>
          </p:cNvPr>
          <p:cNvSpPr txBox="1">
            <a:spLocks/>
          </p:cNvSpPr>
          <p:nvPr/>
        </p:nvSpPr>
        <p:spPr>
          <a:xfrm>
            <a:off x="2703872" y="237030"/>
            <a:ext cx="9370141" cy="963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b="1" dirty="0">
                <a:latin typeface="Calibri" panose="020F0502020204030204" pitchFamily="34" charset="0"/>
                <a:ea typeface="標楷體" panose="03000509000000000000" pitchFamily="65" charset="-120"/>
              </a:rPr>
              <a:t>A. </a:t>
            </a:r>
            <a:r>
              <a:rPr lang="zh-TW" altLang="en-US" sz="3600" b="1" dirty="0">
                <a:latin typeface="Calibri" panose="020F0502020204030204" pitchFamily="34" charset="0"/>
                <a:ea typeface="標楷體" panose="03000509000000000000" pitchFamily="65" charset="-120"/>
              </a:rPr>
              <a:t>健康的教會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Healthy church</a:t>
            </a:r>
            <a:endParaRPr lang="zh-TW" altLang="en-US" sz="3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368918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211149"/>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愛能遮蓋許多的罪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彼前</a:t>
            </a:r>
            <a:r>
              <a:rPr lang="en-US" altLang="zh-TW" sz="3200" b="1" dirty="0">
                <a:solidFill>
                  <a:srgbClr val="7E3F00"/>
                </a:solidFill>
                <a:latin typeface="Calibri" panose="020F0502020204030204" pitchFamily="34" charset="0"/>
                <a:ea typeface="標楷體" panose="03000509000000000000" pitchFamily="65" charset="-120"/>
              </a:rPr>
              <a:t>4:8)</a:t>
            </a:r>
            <a:br>
              <a:rPr lang="en-US" altLang="zh-TW" sz="3200" b="1" dirty="0">
                <a:solidFill>
                  <a:srgbClr val="7E3F00"/>
                </a:solidFill>
                <a:latin typeface="Calibri" panose="020F0502020204030204" pitchFamily="34" charset="0"/>
                <a:ea typeface="標楷體" panose="03000509000000000000" pitchFamily="65" charset="-120"/>
              </a:rPr>
            </a:b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Love covers multiple of sins</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(1 Peter 4:8)</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F4524E39-AAB2-4671-BD4F-903BABEFC95A}"/>
              </a:ext>
            </a:extLst>
          </p:cNvPr>
          <p:cNvPicPr>
            <a:picLocks noChangeAspect="1"/>
          </p:cNvPicPr>
          <p:nvPr/>
        </p:nvPicPr>
        <p:blipFill rotWithShape="1">
          <a:blip r:embed="rId2"/>
          <a:srcRect b="16750"/>
          <a:stretch/>
        </p:blipFill>
        <p:spPr>
          <a:xfrm>
            <a:off x="2309158" y="1406636"/>
            <a:ext cx="7573683" cy="5041056"/>
          </a:xfrm>
          <a:prstGeom prst="rect">
            <a:avLst/>
          </a:prstGeom>
        </p:spPr>
      </p:pic>
    </p:spTree>
    <p:extLst>
      <p:ext uri="{BB962C8B-B14F-4D97-AF65-F5344CB8AC3E}">
        <p14:creationId xmlns:p14="http://schemas.microsoft.com/office/powerpoint/2010/main" val="3422423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88493" y="187704"/>
            <a:ext cx="9503508" cy="1020123"/>
          </a:xfrm>
        </p:spPr>
        <p:txBody>
          <a:bodyPr>
            <a:normAutofit/>
          </a:bodyPr>
          <a:lstStyle/>
          <a:p>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Forgives each other (Ephesians 4:31-32)</a:t>
            </a:r>
            <a:r>
              <a:rPr lang="zh-TW" altLang="en-US" sz="28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2800" b="1" dirty="0">
                <a:solidFill>
                  <a:srgbClr val="7E3F00"/>
                </a:solidFill>
                <a:latin typeface="Calibri" panose="020F0502020204030204" pitchFamily="34" charset="0"/>
                <a:ea typeface="標楷體" panose="03000509000000000000" pitchFamily="65" charset="-120"/>
              </a:rPr>
              <a:t>彼此饒恕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西</a:t>
            </a:r>
            <a:r>
              <a:rPr lang="en-US" altLang="zh-TW" sz="2800" b="1" dirty="0">
                <a:solidFill>
                  <a:srgbClr val="7E3F00"/>
                </a:solidFill>
                <a:latin typeface="Calibri" panose="020F0502020204030204" pitchFamily="34" charset="0"/>
                <a:ea typeface="標楷體" panose="03000509000000000000" pitchFamily="65" charset="-120"/>
              </a:rPr>
              <a:t>3:12-13) </a:t>
            </a:r>
          </a:p>
        </p:txBody>
      </p:sp>
      <p:pic>
        <p:nvPicPr>
          <p:cNvPr id="3" name="圖片 2">
            <a:extLst>
              <a:ext uri="{FF2B5EF4-FFF2-40B4-BE49-F238E27FC236}">
                <a16:creationId xmlns:a16="http://schemas.microsoft.com/office/drawing/2014/main" id="{4E7C6C5A-A546-4EFE-B2E3-011208280003}"/>
              </a:ext>
            </a:extLst>
          </p:cNvPr>
          <p:cNvPicPr>
            <a:picLocks noChangeAspect="1"/>
          </p:cNvPicPr>
          <p:nvPr/>
        </p:nvPicPr>
        <p:blipFill>
          <a:blip r:embed="rId2"/>
          <a:stretch>
            <a:fillRect/>
          </a:stretch>
        </p:blipFill>
        <p:spPr>
          <a:xfrm>
            <a:off x="1778488" y="1367816"/>
            <a:ext cx="9147420" cy="5302480"/>
          </a:xfrm>
          <a:prstGeom prst="rect">
            <a:avLst/>
          </a:prstGeom>
        </p:spPr>
      </p:pic>
    </p:spTree>
    <p:extLst>
      <p:ext uri="{BB962C8B-B14F-4D97-AF65-F5344CB8AC3E}">
        <p14:creationId xmlns:p14="http://schemas.microsoft.com/office/powerpoint/2010/main" val="1636365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zh-TW" altLang="en-US" sz="2800" b="1" dirty="0">
                <a:solidFill>
                  <a:srgbClr val="7E3F00"/>
                </a:solidFill>
                <a:latin typeface="Calibri" panose="020F0502020204030204" pitchFamily="34" charset="0"/>
                <a:ea typeface="標楷體" panose="03000509000000000000" pitchFamily="65" charset="-120"/>
              </a:rPr>
              <a:t>羅馬書 </a:t>
            </a:r>
            <a:r>
              <a:rPr lang="en-US" altLang="zh-TW" sz="2800" b="1" dirty="0">
                <a:solidFill>
                  <a:srgbClr val="7E3F00"/>
                </a:solidFill>
                <a:latin typeface="Calibri" panose="020F0502020204030204" pitchFamily="34" charset="0"/>
                <a:ea typeface="標楷體" panose="03000509000000000000" pitchFamily="65" charset="-120"/>
              </a:rPr>
              <a:t>13:8 </a:t>
            </a:r>
            <a:r>
              <a:rPr lang="zh-TW" altLang="en-US" sz="2800" b="1" dirty="0">
                <a:solidFill>
                  <a:srgbClr val="7E3F00"/>
                </a:solidFill>
                <a:latin typeface="微軟正黑體" panose="020B0604030504040204" pitchFamily="34" charset="-120"/>
                <a:ea typeface="微軟正黑體" panose="020B0604030504040204" pitchFamily="34" charset="-120"/>
              </a:rPr>
              <a:t>「</a:t>
            </a:r>
            <a:r>
              <a:rPr lang="zh-TW" altLang="en-US" sz="2800" b="1" dirty="0">
                <a:solidFill>
                  <a:srgbClr val="7E3F00"/>
                </a:solidFill>
                <a:latin typeface="Calibri" panose="020F0502020204030204" pitchFamily="34" charset="0"/>
                <a:ea typeface="標楷體" panose="03000509000000000000" pitchFamily="65" charset="-120"/>
              </a:rPr>
              <a:t>凡事都不可虧欠人，惟有彼此相愛要常以為虧欠，因為愛人的就完全了律法。</a:t>
            </a:r>
            <a:r>
              <a:rPr lang="zh-TW" altLang="en-US" sz="2800" b="1" dirty="0">
                <a:solidFill>
                  <a:srgbClr val="7E3F00"/>
                </a:solidFill>
                <a:latin typeface="微軟正黑體" panose="020B0604030504040204" pitchFamily="34" charset="-120"/>
                <a:ea typeface="微軟正黑體" panose="020B0604030504040204" pitchFamily="34" charset="-120"/>
              </a:rPr>
              <a:t>」</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53C683BC-5E8F-4F04-B87B-FA354F1B7F55}"/>
              </a:ext>
            </a:extLst>
          </p:cNvPr>
          <p:cNvPicPr>
            <a:picLocks noChangeAspect="1"/>
          </p:cNvPicPr>
          <p:nvPr/>
        </p:nvPicPr>
        <p:blipFill>
          <a:blip r:embed="rId2"/>
          <a:stretch>
            <a:fillRect/>
          </a:stretch>
        </p:blipFill>
        <p:spPr>
          <a:xfrm>
            <a:off x="1745761" y="1698868"/>
            <a:ext cx="8700477" cy="4552575"/>
          </a:xfrm>
          <a:prstGeom prst="rect">
            <a:avLst/>
          </a:prstGeom>
        </p:spPr>
      </p:pic>
    </p:spTree>
    <p:extLst>
      <p:ext uri="{BB962C8B-B14F-4D97-AF65-F5344CB8AC3E}">
        <p14:creationId xmlns:p14="http://schemas.microsoft.com/office/powerpoint/2010/main" val="23654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406013" y="1349829"/>
            <a:ext cx="10668000" cy="5261663"/>
          </a:xfrm>
        </p:spPr>
        <p:txBody>
          <a:bodyPr>
            <a:normAutofit/>
          </a:bodyPr>
          <a:lstStyle/>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不會向偶像跪拜和低頭的教會，如同但以理和他三個朋友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但</a:t>
            </a:r>
            <a:r>
              <a:rPr lang="en-US" altLang="zh-TW" sz="2400" b="1" dirty="0">
                <a:solidFill>
                  <a:srgbClr val="884400"/>
                </a:solidFill>
                <a:latin typeface="Calibri" panose="020F0502020204030204" pitchFamily="34" charset="0"/>
                <a:ea typeface="標楷體" panose="03000509000000000000" pitchFamily="65" charset="-120"/>
              </a:rPr>
              <a:t>3,6</a:t>
            </a:r>
            <a:r>
              <a:rPr lang="zh-TW" altLang="en-US" sz="2400" b="1" dirty="0">
                <a:solidFill>
                  <a:srgbClr val="884400"/>
                </a:solidFill>
                <a:latin typeface="Calibri" panose="020F0502020204030204" pitchFamily="34" charset="0"/>
                <a:ea typeface="標楷體" panose="03000509000000000000" pitchFamily="65" charset="-120"/>
              </a:rPr>
              <a:t>章</a:t>
            </a:r>
            <a:r>
              <a:rPr lang="en-US" altLang="zh-TW" sz="2400" b="1" dirty="0">
                <a:solidFill>
                  <a:srgbClr val="884400"/>
                </a:solidFill>
                <a:latin typeface="Calibri" panose="020F0502020204030204" pitchFamily="34" charset="0"/>
                <a:ea typeface="標楷體" panose="03000509000000000000" pitchFamily="65" charset="-120"/>
              </a:rPr>
              <a:t>)</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A church does not serve and worship</a:t>
            </a:r>
            <a:r>
              <a:rPr lang="zh-TW" altLang="en-US"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other gods, like Daniel and his three friends (Daniel 3, 6)</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不妥協、不離道反教的教會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帖後</a:t>
            </a:r>
            <a:r>
              <a:rPr lang="en-US" altLang="zh-TW" sz="2400" b="1" dirty="0">
                <a:solidFill>
                  <a:srgbClr val="884400"/>
                </a:solidFill>
                <a:latin typeface="Calibri" panose="020F0502020204030204" pitchFamily="34" charset="0"/>
                <a:ea typeface="標楷體" panose="03000509000000000000" pitchFamily="65" charset="-120"/>
              </a:rPr>
              <a:t>2:3)</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An uncompromising, non-rebellious church (2 Thessalonians 2:3)</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在這個邪惡淫亂的世代，耐心專心傳道的教會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提後</a:t>
            </a:r>
            <a:r>
              <a:rPr lang="en-US" altLang="zh-TW" sz="2400" b="1" dirty="0">
                <a:solidFill>
                  <a:srgbClr val="884400"/>
                </a:solidFill>
                <a:latin typeface="Calibri" panose="020F0502020204030204" pitchFamily="34" charset="0"/>
                <a:ea typeface="標楷體" panose="03000509000000000000" pitchFamily="65" charset="-120"/>
              </a:rPr>
              <a:t>4:2)</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In this evil and adulterating generation, patiently and faithfully preach (2 Tim 4:2)</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有分辨異端的智慧和啓示的靈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弗</a:t>
            </a:r>
            <a:r>
              <a:rPr lang="en-US" altLang="zh-TW" sz="2400" b="1" dirty="0">
                <a:solidFill>
                  <a:srgbClr val="884400"/>
                </a:solidFill>
                <a:latin typeface="Calibri" panose="020F0502020204030204" pitchFamily="34" charset="0"/>
                <a:ea typeface="標楷體" panose="03000509000000000000" pitchFamily="65" charset="-120"/>
              </a:rPr>
              <a:t>1:17)</a:t>
            </a:r>
          </a:p>
          <a:p>
            <a:pPr marL="354013" lvl="1" indent="0">
              <a:lnSpc>
                <a:spcPct val="11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The spirit of wisdom and revelation to distinguish heresy (Ephesians 1:17)</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rPr>
              <a:t>發出亮光的金燈台 </a:t>
            </a:r>
            <a:r>
              <a:rPr lang="en-US" altLang="zh-TW" sz="2400" b="1" dirty="0">
                <a:solidFill>
                  <a:srgbClr val="884400"/>
                </a:solidFill>
                <a:latin typeface="Calibri" panose="020F0502020204030204" pitchFamily="34" charset="0"/>
                <a:ea typeface="標楷體" panose="03000509000000000000" pitchFamily="65" charset="-120"/>
              </a:rPr>
              <a:t>(</a:t>
            </a:r>
            <a:r>
              <a:rPr lang="zh-TW" altLang="en-US" sz="2400" b="1" dirty="0">
                <a:solidFill>
                  <a:srgbClr val="884400"/>
                </a:solidFill>
                <a:latin typeface="Calibri" panose="020F0502020204030204" pitchFamily="34" charset="0"/>
                <a:ea typeface="標楷體" panose="03000509000000000000" pitchFamily="65" charset="-120"/>
              </a:rPr>
              <a:t>啟</a:t>
            </a:r>
            <a:r>
              <a:rPr lang="en-US" altLang="zh-TW" sz="2400" b="1" dirty="0">
                <a:solidFill>
                  <a:srgbClr val="884400"/>
                </a:solidFill>
                <a:latin typeface="Calibri" panose="020F0502020204030204" pitchFamily="34" charset="0"/>
                <a:ea typeface="標楷體" panose="03000509000000000000" pitchFamily="65" charset="-120"/>
              </a:rPr>
              <a:t>1:20)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A golden lampstand that shines light (Revelation 1:20)</a:t>
            </a:r>
          </a:p>
          <a:p>
            <a:pPr marL="354013"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① </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過分別為聖的生活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Living a sanctified life</a:t>
            </a:r>
          </a:p>
          <a:p>
            <a:pPr marL="354013" lvl="1" indent="0">
              <a:lnSpc>
                <a:spcPct val="100000"/>
              </a:lnSpc>
              <a:spcBef>
                <a:spcPts val="600"/>
              </a:spcBef>
              <a:buNone/>
            </a:pPr>
            <a:r>
              <a:rPr lang="en-US" altLang="zh-TW" b="1" dirty="0">
                <a:solidFill>
                  <a:srgbClr val="884400"/>
                </a:solidFill>
                <a:latin typeface="Calibri" panose="020F0502020204030204" pitchFamily="34" charset="0"/>
                <a:ea typeface="標楷體" panose="03000509000000000000" pitchFamily="65" charset="-120"/>
                <a:cs typeface="Calibri" panose="020F0502020204030204" pitchFamily="34" charset="0"/>
              </a:rPr>
              <a:t>② </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指示世人天堂路</a:t>
            </a:r>
            <a:r>
              <a:rPr lang="zh-TW" altLang="en-US" b="1" dirty="0">
                <a:solidFill>
                  <a:srgbClr val="884400"/>
                </a:solidFill>
                <a:latin typeface="標楷體" panose="03000509000000000000" pitchFamily="65" charset="-120"/>
                <a:ea typeface="標楷體" panose="03000509000000000000" pitchFamily="65" charset="-120"/>
                <a:cs typeface="Calibri" panose="020F0502020204030204" pitchFamily="34" charset="0"/>
              </a:rPr>
              <a:t>、</a:t>
            </a:r>
            <a:r>
              <a:rPr lang="zh-TW" altLang="en-US" b="1" dirty="0">
                <a:solidFill>
                  <a:srgbClr val="884400"/>
                </a:solidFill>
                <a:latin typeface="Calibri" panose="020F0502020204030204" pitchFamily="34" charset="0"/>
                <a:ea typeface="標楷體" panose="03000509000000000000" pitchFamily="65" charset="-120"/>
                <a:cs typeface="Calibri" panose="020F0502020204030204" pitchFamily="34" charset="0"/>
              </a:rPr>
              <a:t>地獄門 </a:t>
            </a: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Instruct the world the road to paradise and hell</a:t>
            </a:r>
          </a:p>
        </p:txBody>
      </p:sp>
      <p:sp>
        <p:nvSpPr>
          <p:cNvPr id="4" name="標題 1">
            <a:extLst>
              <a:ext uri="{FF2B5EF4-FFF2-40B4-BE49-F238E27FC236}">
                <a16:creationId xmlns:a16="http://schemas.microsoft.com/office/drawing/2014/main" id="{3038B6BC-1571-4ECE-9799-27CDD7419A43}"/>
              </a:ext>
            </a:extLst>
          </p:cNvPr>
          <p:cNvSpPr txBox="1">
            <a:spLocks/>
          </p:cNvSpPr>
          <p:nvPr/>
        </p:nvSpPr>
        <p:spPr>
          <a:xfrm>
            <a:off x="2703872" y="246508"/>
            <a:ext cx="9370141" cy="963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b="1" dirty="0">
                <a:latin typeface="Calibri" panose="020F0502020204030204" pitchFamily="34" charset="0"/>
                <a:ea typeface="標楷體" panose="03000509000000000000" pitchFamily="65" charset="-120"/>
              </a:rPr>
              <a:t>D. </a:t>
            </a:r>
            <a:r>
              <a:rPr lang="zh-TW" altLang="en-US" sz="3600" b="1" dirty="0">
                <a:latin typeface="Calibri" panose="020F0502020204030204" pitchFamily="34" charset="0"/>
                <a:ea typeface="標楷體" panose="03000509000000000000" pitchFamily="65" charset="-120"/>
              </a:rPr>
              <a:t>站在真理上的教會 </a:t>
            </a:r>
            <a:r>
              <a:rPr lang="en-US" altLang="zh-TW" sz="3000" b="1" dirty="0">
                <a:latin typeface="Times New Roman" panose="02020603050405020304" pitchFamily="18" charset="0"/>
                <a:ea typeface="HGPSoeiKakugothicUB" panose="020B0400000000000000" pitchFamily="34" charset="-128"/>
                <a:cs typeface="Times New Roman" panose="02020603050405020304" pitchFamily="18" charset="0"/>
              </a:rPr>
              <a:t>Church standing on the truth</a:t>
            </a:r>
            <a:endParaRPr lang="zh-TW" altLang="en-US" sz="30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230199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735385" y="187704"/>
            <a:ext cx="9378461"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Daniel and his three friends  </a:t>
            </a:r>
            <a:r>
              <a:rPr lang="zh-TW" altLang="en-US" sz="3200" b="1" dirty="0">
                <a:solidFill>
                  <a:srgbClr val="7E3F00"/>
                </a:solidFill>
                <a:latin typeface="Calibri" panose="020F0502020204030204" pitchFamily="34" charset="0"/>
                <a:ea typeface="標楷體" panose="03000509000000000000" pitchFamily="65" charset="-120"/>
              </a:rPr>
              <a:t>但以理和他的三個朋友</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7B6BCAA9-D964-48F8-9217-26BD25D884C9}"/>
              </a:ext>
            </a:extLst>
          </p:cNvPr>
          <p:cNvPicPr>
            <a:picLocks noChangeAspect="1"/>
          </p:cNvPicPr>
          <p:nvPr/>
        </p:nvPicPr>
        <p:blipFill rotWithShape="1">
          <a:blip r:embed="rId2"/>
          <a:srcRect b="12137"/>
          <a:stretch/>
        </p:blipFill>
        <p:spPr>
          <a:xfrm>
            <a:off x="2118510" y="1492737"/>
            <a:ext cx="7954979" cy="5103447"/>
          </a:xfrm>
          <a:prstGeom prst="rect">
            <a:avLst/>
          </a:prstGeom>
        </p:spPr>
      </p:pic>
    </p:spTree>
    <p:extLst>
      <p:ext uri="{BB962C8B-B14F-4D97-AF65-F5344CB8AC3E}">
        <p14:creationId xmlns:p14="http://schemas.microsoft.com/office/powerpoint/2010/main" val="2605420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跟隨神；而非跟隨世界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弗</a:t>
            </a:r>
            <a:r>
              <a:rPr lang="en-US" altLang="zh-TW" sz="3200" b="1" dirty="0">
                <a:solidFill>
                  <a:srgbClr val="7E3F00"/>
                </a:solidFill>
                <a:latin typeface="Calibri" panose="020F0502020204030204" pitchFamily="34" charset="0"/>
                <a:ea typeface="標楷體" panose="03000509000000000000" pitchFamily="65" charset="-120"/>
              </a:rPr>
              <a:t>Ephesians 6:13) </a:t>
            </a:r>
            <a:endParaRPr lang="zh-TW" altLang="en-US"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329DC45A-678D-48C8-AB26-911B78FC82A4}"/>
              </a:ext>
            </a:extLst>
          </p:cNvPr>
          <p:cNvPicPr>
            <a:picLocks noChangeAspect="1"/>
          </p:cNvPicPr>
          <p:nvPr/>
        </p:nvPicPr>
        <p:blipFill rotWithShape="1">
          <a:blip r:embed="rId2"/>
          <a:srcRect b="42223"/>
          <a:stretch/>
        </p:blipFill>
        <p:spPr>
          <a:xfrm>
            <a:off x="2803169" y="1447799"/>
            <a:ext cx="6585662" cy="5010089"/>
          </a:xfrm>
          <a:prstGeom prst="rect">
            <a:avLst/>
          </a:prstGeom>
        </p:spPr>
      </p:pic>
    </p:spTree>
    <p:extLst>
      <p:ext uri="{BB962C8B-B14F-4D97-AF65-F5344CB8AC3E}">
        <p14:creationId xmlns:p14="http://schemas.microsoft.com/office/powerpoint/2010/main" val="136175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948850" cy="1020123"/>
          </a:xfrm>
        </p:spPr>
        <p:txBody>
          <a:bodyPr/>
          <a:lstStyle/>
          <a:p>
            <a:r>
              <a:rPr lang="zh-TW" altLang="en-US" sz="2800" b="1" dirty="0">
                <a:solidFill>
                  <a:srgbClr val="7E3F00"/>
                </a:solidFill>
                <a:latin typeface="Calibri" panose="020F0502020204030204" pitchFamily="34" charset="0"/>
                <a:ea typeface="標楷體" panose="03000509000000000000" pitchFamily="65" charset="-120"/>
              </a:rPr>
              <a:t>提前 </a:t>
            </a:r>
            <a:r>
              <a:rPr lang="en-US" altLang="zh-TW" sz="2800" b="1" dirty="0">
                <a:solidFill>
                  <a:srgbClr val="7E3F00"/>
                </a:solidFill>
                <a:latin typeface="Calibri" panose="020F0502020204030204" pitchFamily="34" charset="0"/>
                <a:ea typeface="標楷體" panose="03000509000000000000" pitchFamily="65" charset="-120"/>
              </a:rPr>
              <a:t>4:1</a:t>
            </a:r>
            <a:r>
              <a:rPr lang="zh-TW" altLang="en-US" sz="2800" b="1" dirty="0">
                <a:solidFill>
                  <a:srgbClr val="7E3F00"/>
                </a:solidFill>
                <a:latin typeface="Calibri" panose="020F0502020204030204" pitchFamily="34" charset="0"/>
                <a:ea typeface="標楷體" panose="03000509000000000000" pitchFamily="65" charset="-120"/>
              </a:rPr>
              <a:t> </a:t>
            </a:r>
            <a:r>
              <a:rPr lang="zh-TW" altLang="en-US" sz="2800" b="1" dirty="0">
                <a:solidFill>
                  <a:srgbClr val="7E3F00"/>
                </a:solidFill>
                <a:latin typeface="微軟正黑體" panose="020B0604030504040204" pitchFamily="34" charset="-120"/>
                <a:ea typeface="微軟正黑體" panose="020B0604030504040204" pitchFamily="34" charset="-120"/>
              </a:rPr>
              <a:t>「</a:t>
            </a:r>
            <a:r>
              <a:rPr lang="zh-TW" altLang="en-US" sz="2800" b="1" dirty="0">
                <a:solidFill>
                  <a:srgbClr val="7E3F00"/>
                </a:solidFill>
                <a:latin typeface="Calibri" panose="020F0502020204030204" pitchFamily="34" charset="0"/>
                <a:ea typeface="標楷體" panose="03000509000000000000" pitchFamily="65" charset="-120"/>
              </a:rPr>
              <a:t>聖靈明說，在後來的時候，必有人離棄真道，聽從那引誘人的邪靈和鬼魔的道理。</a:t>
            </a:r>
            <a:r>
              <a:rPr lang="zh-TW" altLang="en-US" sz="2800" b="1" dirty="0">
                <a:solidFill>
                  <a:srgbClr val="7E3F00"/>
                </a:solidFill>
                <a:latin typeface="微軟正黑體" panose="020B0604030504040204" pitchFamily="34" charset="-120"/>
                <a:ea typeface="微軟正黑體" panose="020B0604030504040204" pitchFamily="34" charset="-120"/>
              </a:rPr>
              <a:t>」</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6FEA0AF4-E571-440E-9293-63456340022D}"/>
              </a:ext>
            </a:extLst>
          </p:cNvPr>
          <p:cNvPicPr>
            <a:picLocks noChangeAspect="1"/>
          </p:cNvPicPr>
          <p:nvPr/>
        </p:nvPicPr>
        <p:blipFill rotWithShape="1">
          <a:blip r:embed="rId2"/>
          <a:srcRect l="1726" t="61904" r="2273" b="2343"/>
          <a:stretch/>
        </p:blipFill>
        <p:spPr>
          <a:xfrm>
            <a:off x="1522756" y="1901092"/>
            <a:ext cx="9885634" cy="3483708"/>
          </a:xfrm>
          <a:prstGeom prst="rect">
            <a:avLst/>
          </a:prstGeom>
        </p:spPr>
      </p:pic>
    </p:spTree>
    <p:extLst>
      <p:ext uri="{BB962C8B-B14F-4D97-AF65-F5344CB8AC3E}">
        <p14:creationId xmlns:p14="http://schemas.microsoft.com/office/powerpoint/2010/main" val="421504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499952" y="1578706"/>
            <a:ext cx="3368664" cy="5126892"/>
          </a:xfrm>
        </p:spPr>
        <p:txBody>
          <a:bodyPr>
            <a:normAutofit/>
          </a:bodyPr>
          <a:lstStyle/>
          <a:p>
            <a:pPr>
              <a:lnSpc>
                <a:spcPct val="100000"/>
              </a:lnSpc>
            </a:pPr>
            <a:r>
              <a:rPr lang="en-US" altLang="zh-TW" sz="2600" b="1" dirty="0">
                <a:solidFill>
                  <a:srgbClr val="7E3F00"/>
                </a:solidFill>
                <a:latin typeface="Calibri" panose="020F0502020204030204" pitchFamily="34" charset="0"/>
                <a:ea typeface="標楷體" panose="03000509000000000000" pitchFamily="65" charset="-120"/>
              </a:rPr>
              <a:t>	</a:t>
            </a:r>
            <a:r>
              <a:rPr lang="zh-TW" altLang="en-US" sz="2600" b="1" dirty="0">
                <a:solidFill>
                  <a:srgbClr val="7E3F00"/>
                </a:solidFill>
                <a:latin typeface="Calibri" panose="020F0502020204030204" pitchFamily="34" charset="0"/>
                <a:ea typeface="標楷體" panose="03000509000000000000" pitchFamily="65" charset="-120"/>
              </a:rPr>
              <a:t>帖後</a:t>
            </a:r>
            <a:r>
              <a:rPr lang="en-US" altLang="zh-TW" sz="2600" b="1" dirty="0">
                <a:solidFill>
                  <a:srgbClr val="7E3F00"/>
                </a:solidFill>
                <a:latin typeface="Calibri" panose="020F0502020204030204" pitchFamily="34" charset="0"/>
                <a:ea typeface="標楷體" panose="03000509000000000000" pitchFamily="65" charset="-120"/>
              </a:rPr>
              <a:t>2:10-12 </a:t>
            </a:r>
            <a:r>
              <a:rPr lang="zh-TW" altLang="en-US" sz="2600" b="1" dirty="0">
                <a:solidFill>
                  <a:srgbClr val="7E3F00"/>
                </a:solidFill>
                <a:latin typeface="微軟正黑體" panose="020B0604030504040204" pitchFamily="34" charset="-120"/>
                <a:ea typeface="微軟正黑體" panose="020B0604030504040204" pitchFamily="34" charset="-120"/>
              </a:rPr>
              <a:t>「</a:t>
            </a:r>
            <a:r>
              <a:rPr lang="zh-TW" altLang="en-US" sz="2600" b="1" dirty="0">
                <a:solidFill>
                  <a:srgbClr val="7E3F00"/>
                </a:solidFill>
                <a:latin typeface="Calibri" panose="020F0502020204030204" pitchFamily="34" charset="0"/>
                <a:ea typeface="標楷體" panose="03000509000000000000" pitchFamily="65" charset="-120"/>
              </a:rPr>
              <a:t>並且在那沉淪的人身上行各樣出於不義的詭詐；因他們不領受愛真理的心，使他們得救。故此，神就給他們一個生發錯誤的心，叫他們信從虛謊，使一切不信真理、倒喜愛不義的人都被定罪。</a:t>
            </a:r>
            <a:r>
              <a:rPr lang="zh-TW" altLang="en-US" sz="2600" b="1" dirty="0">
                <a:solidFill>
                  <a:srgbClr val="7E3F00"/>
                </a:solidFill>
                <a:latin typeface="微軟正黑體" panose="020B0604030504040204" pitchFamily="34" charset="-120"/>
                <a:ea typeface="微軟正黑體" panose="020B0604030504040204" pitchFamily="34" charset="-120"/>
              </a:rPr>
              <a:t>」</a:t>
            </a:r>
            <a:endParaRPr lang="zh-TW" altLang="en-US" sz="26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60B3AFD8-827C-4B05-A026-66A749F90E85}"/>
              </a:ext>
            </a:extLst>
          </p:cNvPr>
          <p:cNvPicPr>
            <a:picLocks noChangeAspect="1"/>
          </p:cNvPicPr>
          <p:nvPr/>
        </p:nvPicPr>
        <p:blipFill rotWithShape="1">
          <a:blip r:embed="rId2"/>
          <a:srcRect b="7027"/>
          <a:stretch/>
        </p:blipFill>
        <p:spPr>
          <a:xfrm>
            <a:off x="3985846" y="412263"/>
            <a:ext cx="8053531" cy="6105768"/>
          </a:xfrm>
          <a:prstGeom prst="rect">
            <a:avLst/>
          </a:prstGeom>
        </p:spPr>
      </p:pic>
    </p:spTree>
    <p:extLst>
      <p:ext uri="{BB962C8B-B14F-4D97-AF65-F5344CB8AC3E}">
        <p14:creationId xmlns:p14="http://schemas.microsoft.com/office/powerpoint/2010/main" val="1817010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980111"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Pope Francis claim, there are many ways to God</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rPr>
              <a:t>教皇</a:t>
            </a:r>
            <a:r>
              <a:rPr lang="en-US" altLang="zh-TW" sz="3200" b="1" dirty="0">
                <a:solidFill>
                  <a:srgbClr val="7E3F00"/>
                </a:solidFill>
                <a:latin typeface="Calibri" panose="020F0502020204030204" pitchFamily="34" charset="0"/>
                <a:ea typeface="標楷體" panose="03000509000000000000" pitchFamily="65" charset="-120"/>
              </a:rPr>
              <a:t>Francis</a:t>
            </a:r>
            <a:r>
              <a:rPr lang="zh-TW" altLang="en-US" sz="3200" b="1" dirty="0">
                <a:solidFill>
                  <a:srgbClr val="7E3F00"/>
                </a:solidFill>
                <a:latin typeface="Calibri" panose="020F0502020204030204" pitchFamily="34" charset="0"/>
                <a:ea typeface="標楷體" panose="03000509000000000000" pitchFamily="65" charset="-120"/>
              </a:rPr>
              <a:t>提倡：有很多種方法可以進天國</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4F6F2BDF-A985-4132-B28E-B8AD6E775D50}"/>
              </a:ext>
            </a:extLst>
          </p:cNvPr>
          <p:cNvPicPr>
            <a:picLocks noChangeAspect="1"/>
          </p:cNvPicPr>
          <p:nvPr/>
        </p:nvPicPr>
        <p:blipFill>
          <a:blip r:embed="rId2"/>
          <a:stretch>
            <a:fillRect/>
          </a:stretch>
        </p:blipFill>
        <p:spPr>
          <a:xfrm>
            <a:off x="1953611" y="1690811"/>
            <a:ext cx="8313353" cy="4676261"/>
          </a:xfrm>
          <a:prstGeom prst="rect">
            <a:avLst/>
          </a:prstGeom>
        </p:spPr>
      </p:pic>
    </p:spTree>
    <p:extLst>
      <p:ext uri="{BB962C8B-B14F-4D97-AF65-F5344CB8AC3E}">
        <p14:creationId xmlns:p14="http://schemas.microsoft.com/office/powerpoint/2010/main" val="3290373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zh-TW" altLang="en-US" sz="2800" b="1" dirty="0">
                <a:solidFill>
                  <a:srgbClr val="7E3F00"/>
                </a:solidFill>
                <a:latin typeface="Calibri" panose="020F0502020204030204" pitchFamily="34" charset="0"/>
                <a:ea typeface="標楷體" panose="03000509000000000000" pitchFamily="65" charset="-120"/>
              </a:rPr>
              <a:t>耶穌說：「我就是道路、真理、生命；若不藉著我，沒有人能到父那裡去。」</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約</a:t>
            </a:r>
            <a:r>
              <a:rPr lang="en-US" altLang="zh-TW" sz="2800" b="1" dirty="0">
                <a:solidFill>
                  <a:srgbClr val="7E3F00"/>
                </a:solidFill>
                <a:latin typeface="Calibri" panose="020F0502020204030204" pitchFamily="34" charset="0"/>
                <a:ea typeface="標楷體" panose="03000509000000000000" pitchFamily="65" charset="-120"/>
              </a:rPr>
              <a:t>14:6)</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284238ED-95AD-4737-8267-D734387D8C3C}"/>
              </a:ext>
            </a:extLst>
          </p:cNvPr>
          <p:cNvPicPr>
            <a:picLocks noChangeAspect="1"/>
          </p:cNvPicPr>
          <p:nvPr/>
        </p:nvPicPr>
        <p:blipFill>
          <a:blip r:embed="rId2"/>
          <a:stretch>
            <a:fillRect/>
          </a:stretch>
        </p:blipFill>
        <p:spPr>
          <a:xfrm>
            <a:off x="2850931" y="1528548"/>
            <a:ext cx="6490137" cy="4909735"/>
          </a:xfrm>
          <a:prstGeom prst="rect">
            <a:avLst/>
          </a:prstGeom>
        </p:spPr>
      </p:pic>
    </p:spTree>
    <p:extLst>
      <p:ext uri="{BB962C8B-B14F-4D97-AF65-F5344CB8AC3E}">
        <p14:creationId xmlns:p14="http://schemas.microsoft.com/office/powerpoint/2010/main" val="4066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認識三一真神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 聖父、聖子、聖靈</a:t>
            </a:r>
          </a:p>
        </p:txBody>
      </p:sp>
      <p:pic>
        <p:nvPicPr>
          <p:cNvPr id="4" name="圖片 3">
            <a:extLst>
              <a:ext uri="{FF2B5EF4-FFF2-40B4-BE49-F238E27FC236}">
                <a16:creationId xmlns:a16="http://schemas.microsoft.com/office/drawing/2014/main" id="{89F255B2-7740-46CD-809D-4328A95825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18789" y="1464646"/>
            <a:ext cx="4954422" cy="5036996"/>
          </a:xfrm>
          <a:prstGeom prst="rect">
            <a:avLst/>
          </a:prstGeom>
        </p:spPr>
      </p:pic>
    </p:spTree>
    <p:extLst>
      <p:ext uri="{BB962C8B-B14F-4D97-AF65-F5344CB8AC3E}">
        <p14:creationId xmlns:p14="http://schemas.microsoft.com/office/powerpoint/2010/main" val="665444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579077" y="187704"/>
            <a:ext cx="9612923"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Symbols of Multiple Religions, one love, multiple ways</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rPr>
              <a:t>代表世界上各種宗教</a:t>
            </a:r>
          </a:p>
        </p:txBody>
      </p:sp>
      <p:pic>
        <p:nvPicPr>
          <p:cNvPr id="3" name="圖片 2">
            <a:extLst>
              <a:ext uri="{FF2B5EF4-FFF2-40B4-BE49-F238E27FC236}">
                <a16:creationId xmlns:a16="http://schemas.microsoft.com/office/drawing/2014/main" id="{5CE93A47-871A-460F-9B0D-E3234D7312B8}"/>
              </a:ext>
            </a:extLst>
          </p:cNvPr>
          <p:cNvPicPr>
            <a:picLocks noChangeAspect="1"/>
          </p:cNvPicPr>
          <p:nvPr/>
        </p:nvPicPr>
        <p:blipFill>
          <a:blip r:embed="rId2"/>
          <a:stretch>
            <a:fillRect/>
          </a:stretch>
        </p:blipFill>
        <p:spPr>
          <a:xfrm>
            <a:off x="3896055" y="1312850"/>
            <a:ext cx="4399889" cy="5357446"/>
          </a:xfrm>
          <a:prstGeom prst="rect">
            <a:avLst/>
          </a:prstGeom>
        </p:spPr>
      </p:pic>
    </p:spTree>
    <p:extLst>
      <p:ext uri="{BB962C8B-B14F-4D97-AF65-F5344CB8AC3E}">
        <p14:creationId xmlns:p14="http://schemas.microsoft.com/office/powerpoint/2010/main" val="332020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68133" y="187704"/>
            <a:ext cx="9539786"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URL : United Religions Initiative  </a:t>
            </a:r>
            <a:r>
              <a:rPr lang="zh-TW" altLang="en-US" sz="3200" b="1" dirty="0">
                <a:solidFill>
                  <a:srgbClr val="7E3F00"/>
                </a:solidFill>
                <a:latin typeface="Calibri" panose="020F0502020204030204" pitchFamily="34" charset="0"/>
                <a:ea typeface="標楷體" panose="03000509000000000000" pitchFamily="65" charset="-120"/>
              </a:rPr>
              <a:t>世界聯合宗教組織</a:t>
            </a:r>
          </a:p>
        </p:txBody>
      </p:sp>
      <p:pic>
        <p:nvPicPr>
          <p:cNvPr id="3" name="圖片 2">
            <a:extLst>
              <a:ext uri="{FF2B5EF4-FFF2-40B4-BE49-F238E27FC236}">
                <a16:creationId xmlns:a16="http://schemas.microsoft.com/office/drawing/2014/main" id="{D4FCF886-323C-4339-8708-FBC00C726AF0}"/>
              </a:ext>
            </a:extLst>
          </p:cNvPr>
          <p:cNvPicPr>
            <a:picLocks noChangeAspect="1"/>
          </p:cNvPicPr>
          <p:nvPr/>
        </p:nvPicPr>
        <p:blipFill rotWithShape="1">
          <a:blip r:embed="rId2"/>
          <a:srcRect r="11002"/>
          <a:stretch/>
        </p:blipFill>
        <p:spPr>
          <a:xfrm>
            <a:off x="7671332" y="1915325"/>
            <a:ext cx="4188572" cy="4059237"/>
          </a:xfrm>
          <a:prstGeom prst="rect">
            <a:avLst/>
          </a:prstGeom>
        </p:spPr>
      </p:pic>
      <p:pic>
        <p:nvPicPr>
          <p:cNvPr id="4" name="圖片 3">
            <a:extLst>
              <a:ext uri="{FF2B5EF4-FFF2-40B4-BE49-F238E27FC236}">
                <a16:creationId xmlns:a16="http://schemas.microsoft.com/office/drawing/2014/main" id="{E3B9B948-D635-4F46-BE50-CF15273141CC}"/>
              </a:ext>
            </a:extLst>
          </p:cNvPr>
          <p:cNvPicPr>
            <a:picLocks noChangeAspect="1"/>
          </p:cNvPicPr>
          <p:nvPr/>
        </p:nvPicPr>
        <p:blipFill rotWithShape="1">
          <a:blip r:embed="rId3"/>
          <a:srcRect l="13409" t="26418" r="12562" b="29881"/>
          <a:stretch/>
        </p:blipFill>
        <p:spPr>
          <a:xfrm>
            <a:off x="567748" y="2703741"/>
            <a:ext cx="6728271" cy="2482407"/>
          </a:xfrm>
          <a:prstGeom prst="rect">
            <a:avLst/>
          </a:prstGeom>
        </p:spPr>
      </p:pic>
    </p:spTree>
    <p:extLst>
      <p:ext uri="{BB962C8B-B14F-4D97-AF65-F5344CB8AC3E}">
        <p14:creationId xmlns:p14="http://schemas.microsoft.com/office/powerpoint/2010/main" val="1190729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得時不得時，都要傳道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提後</a:t>
            </a:r>
            <a:r>
              <a:rPr lang="en-US" altLang="zh-TW" sz="3200" b="1" dirty="0">
                <a:solidFill>
                  <a:srgbClr val="7E3F00"/>
                </a:solidFill>
                <a:latin typeface="Calibri" panose="020F0502020204030204" pitchFamily="34" charset="0"/>
                <a:ea typeface="標楷體" panose="03000509000000000000" pitchFamily="65" charset="-120"/>
              </a:rPr>
              <a:t>4:2-3)</a:t>
            </a:r>
            <a:endParaRPr lang="zh-TW" altLang="en-US"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256160B7-317E-4555-95C3-4A09C5D98956}"/>
              </a:ext>
            </a:extLst>
          </p:cNvPr>
          <p:cNvPicPr>
            <a:picLocks noChangeAspect="1"/>
          </p:cNvPicPr>
          <p:nvPr/>
        </p:nvPicPr>
        <p:blipFill>
          <a:blip r:embed="rId2"/>
          <a:stretch>
            <a:fillRect/>
          </a:stretch>
        </p:blipFill>
        <p:spPr>
          <a:xfrm>
            <a:off x="1983153" y="1432169"/>
            <a:ext cx="8225693" cy="4935416"/>
          </a:xfrm>
          <a:prstGeom prst="rect">
            <a:avLst/>
          </a:prstGeom>
        </p:spPr>
      </p:pic>
    </p:spTree>
    <p:extLst>
      <p:ext uri="{BB962C8B-B14F-4D97-AF65-F5344CB8AC3E}">
        <p14:creationId xmlns:p14="http://schemas.microsoft.com/office/powerpoint/2010/main" val="819211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917588"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We must have discernment</a:t>
            </a:r>
            <a:r>
              <a:rPr lang="zh-TW" altLang="en-US" sz="28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  </a:t>
            </a:r>
            <a:r>
              <a:rPr lang="zh-TW" altLang="en-US" sz="3200" b="1" dirty="0">
                <a:solidFill>
                  <a:srgbClr val="7E3F00"/>
                </a:solidFill>
                <a:latin typeface="Calibri" panose="020F0502020204030204" pitchFamily="34" charset="0"/>
                <a:ea typeface="標楷體" panose="03000509000000000000" pitchFamily="65" charset="-120"/>
              </a:rPr>
              <a:t>我們該知道如何分辨</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E4BC1041-4240-4D11-9E78-CAC29C0AB87D}"/>
              </a:ext>
            </a:extLst>
          </p:cNvPr>
          <p:cNvPicPr>
            <a:picLocks noChangeAspect="1"/>
          </p:cNvPicPr>
          <p:nvPr/>
        </p:nvPicPr>
        <p:blipFill>
          <a:blip r:embed="rId2"/>
          <a:stretch>
            <a:fillRect/>
          </a:stretch>
        </p:blipFill>
        <p:spPr>
          <a:xfrm>
            <a:off x="2278184" y="1524854"/>
            <a:ext cx="7635631" cy="4909073"/>
          </a:xfrm>
          <a:prstGeom prst="rect">
            <a:avLst/>
          </a:prstGeom>
        </p:spPr>
      </p:pic>
    </p:spTree>
    <p:extLst>
      <p:ext uri="{BB962C8B-B14F-4D97-AF65-F5344CB8AC3E}">
        <p14:creationId xmlns:p14="http://schemas.microsoft.com/office/powerpoint/2010/main" val="4084660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1C818B9-E5D9-431D-BD56-B5B9397C36DB}"/>
              </a:ext>
            </a:extLst>
          </p:cNvPr>
          <p:cNvPicPr>
            <a:picLocks noChangeAspect="1"/>
          </p:cNvPicPr>
          <p:nvPr/>
        </p:nvPicPr>
        <p:blipFill rotWithShape="1">
          <a:blip r:embed="rId2">
            <a:extLst>
              <a:ext uri="{28A0092B-C50C-407E-A947-70E740481C1C}">
                <a14:useLocalDpi xmlns:a14="http://schemas.microsoft.com/office/drawing/2010/main" val="0"/>
              </a:ext>
            </a:extLst>
          </a:blip>
          <a:srcRect t="5075" b="7761"/>
          <a:stretch/>
        </p:blipFill>
        <p:spPr>
          <a:xfrm>
            <a:off x="0" y="0"/>
            <a:ext cx="12192000" cy="6858000"/>
          </a:xfrm>
          <a:prstGeom prst="rect">
            <a:avLst/>
          </a:prstGeom>
        </p:spPr>
      </p:pic>
    </p:spTree>
    <p:extLst>
      <p:ext uri="{BB962C8B-B14F-4D97-AF65-F5344CB8AC3E}">
        <p14:creationId xmlns:p14="http://schemas.microsoft.com/office/powerpoint/2010/main" val="2016383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Golden lampstand</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that shines (Revelation 1:20)</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rPr>
              <a:t>發出亮光的金燈台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啟</a:t>
            </a:r>
            <a:r>
              <a:rPr lang="en-US" altLang="zh-TW" sz="3200" b="1" dirty="0">
                <a:solidFill>
                  <a:srgbClr val="7E3F00"/>
                </a:solidFill>
                <a:latin typeface="Calibri" panose="020F0502020204030204" pitchFamily="34" charset="0"/>
                <a:ea typeface="標楷體" panose="03000509000000000000" pitchFamily="65" charset="-120"/>
              </a:rPr>
              <a:t>1:20) </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BB73FFAF-41FD-47F8-AA44-DB4A8F4EC199}"/>
              </a:ext>
            </a:extLst>
          </p:cNvPr>
          <p:cNvPicPr>
            <a:picLocks noChangeAspect="1"/>
          </p:cNvPicPr>
          <p:nvPr/>
        </p:nvPicPr>
        <p:blipFill>
          <a:blip r:embed="rId2"/>
          <a:stretch>
            <a:fillRect/>
          </a:stretch>
        </p:blipFill>
        <p:spPr>
          <a:xfrm>
            <a:off x="3867150" y="1369646"/>
            <a:ext cx="4457700" cy="5151120"/>
          </a:xfrm>
          <a:prstGeom prst="rect">
            <a:avLst/>
          </a:prstGeom>
        </p:spPr>
      </p:pic>
    </p:spTree>
    <p:extLst>
      <p:ext uri="{BB962C8B-B14F-4D97-AF65-F5344CB8AC3E}">
        <p14:creationId xmlns:p14="http://schemas.microsoft.com/office/powerpoint/2010/main" val="2558139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Living a sanctified life  </a:t>
            </a:r>
            <a:r>
              <a:rPr lang="zh-TW" altLang="en-US" sz="3200" b="1" dirty="0">
                <a:solidFill>
                  <a:srgbClr val="7E3F00"/>
                </a:solidFill>
                <a:latin typeface="Calibri" panose="020F0502020204030204" pitchFamily="34" charset="0"/>
                <a:ea typeface="標楷體" panose="03000509000000000000" pitchFamily="65" charset="-120"/>
              </a:rPr>
              <a:t>過分別為聖的生活 </a:t>
            </a:r>
            <a:endParaRPr lang="en-US" altLang="zh-TW"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7D2D671C-98DA-479F-B1B2-251BB1552D8E}"/>
              </a:ext>
            </a:extLst>
          </p:cNvPr>
          <p:cNvPicPr>
            <a:picLocks noChangeAspect="1"/>
          </p:cNvPicPr>
          <p:nvPr/>
        </p:nvPicPr>
        <p:blipFill>
          <a:blip r:embed="rId2"/>
          <a:stretch>
            <a:fillRect/>
          </a:stretch>
        </p:blipFill>
        <p:spPr>
          <a:xfrm>
            <a:off x="2020887" y="1685436"/>
            <a:ext cx="8150225" cy="4573755"/>
          </a:xfrm>
          <a:prstGeom prst="rect">
            <a:avLst/>
          </a:prstGeom>
        </p:spPr>
      </p:pic>
    </p:spTree>
    <p:extLst>
      <p:ext uri="{BB962C8B-B14F-4D97-AF65-F5344CB8AC3E}">
        <p14:creationId xmlns:p14="http://schemas.microsoft.com/office/powerpoint/2010/main" val="1121547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耶穌說：我去是為你們預備地方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約</a:t>
            </a:r>
            <a:r>
              <a:rPr lang="en-US" altLang="zh-TW" sz="3200" b="1" dirty="0">
                <a:solidFill>
                  <a:srgbClr val="7E3F00"/>
                </a:solidFill>
                <a:latin typeface="Calibri" panose="020F0502020204030204" pitchFamily="34" charset="0"/>
                <a:ea typeface="標楷體" panose="03000509000000000000" pitchFamily="65" charset="-120"/>
              </a:rPr>
              <a:t>14:2)</a:t>
            </a:r>
            <a:endParaRPr lang="zh-TW" altLang="en-US"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45CBA719-C275-4519-BF11-4E4A58AE6AC2}"/>
              </a:ext>
            </a:extLst>
          </p:cNvPr>
          <p:cNvPicPr>
            <a:picLocks noChangeAspect="1"/>
          </p:cNvPicPr>
          <p:nvPr/>
        </p:nvPicPr>
        <p:blipFill>
          <a:blip r:embed="rId2"/>
          <a:stretch>
            <a:fillRect/>
          </a:stretch>
        </p:blipFill>
        <p:spPr>
          <a:xfrm>
            <a:off x="1539289" y="1427894"/>
            <a:ext cx="9113422" cy="5160475"/>
          </a:xfrm>
          <a:prstGeom prst="rect">
            <a:avLst/>
          </a:prstGeom>
        </p:spPr>
      </p:pic>
    </p:spTree>
    <p:extLst>
      <p:ext uri="{BB962C8B-B14F-4D97-AF65-F5344CB8AC3E}">
        <p14:creationId xmlns:p14="http://schemas.microsoft.com/office/powerpoint/2010/main" val="51838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788023" y="187704"/>
            <a:ext cx="9403977" cy="1020123"/>
          </a:xfrm>
        </p:spPr>
        <p:txBody>
          <a:bodyPr>
            <a:normAutofit fontScale="90000"/>
          </a:bodyPr>
          <a:lstStyle/>
          <a:p>
            <a:r>
              <a:rPr lang="en-US" altLang="zh-TW" sz="4000" b="1" dirty="0">
                <a:latin typeface="Times New Roman" panose="02020603050405020304" pitchFamily="18" charset="0"/>
                <a:ea typeface="HGPSoeiKakugothicUB" panose="020B0400000000000000" pitchFamily="34" charset="-128"/>
                <a:cs typeface="Times New Roman" panose="02020603050405020304" pitchFamily="18" charset="0"/>
              </a:rPr>
              <a:t>Hell</a:t>
            </a:r>
            <a:r>
              <a:rPr lang="zh-TW" altLang="en-US" sz="31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100" b="1" dirty="0">
                <a:latin typeface="Times New Roman" panose="02020603050405020304" pitchFamily="18" charset="0"/>
                <a:ea typeface="HGPSoeiKakugothicUB" panose="020B0400000000000000" pitchFamily="34" charset="-128"/>
                <a:cs typeface="Times New Roman" panose="02020603050405020304" pitchFamily="18" charset="0"/>
              </a:rPr>
              <a:t>into the eternal fire prepared for the devil and his angels (Matthew 25:41)</a:t>
            </a:r>
            <a:endParaRPr lang="zh-TW" altLang="en-US" sz="31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A477B810-2799-4539-9C5A-0A4305C025C0}"/>
              </a:ext>
            </a:extLst>
          </p:cNvPr>
          <p:cNvPicPr>
            <a:picLocks noChangeAspect="1"/>
          </p:cNvPicPr>
          <p:nvPr/>
        </p:nvPicPr>
        <p:blipFill rotWithShape="1">
          <a:blip r:embed="rId2"/>
          <a:srcRect b="12968"/>
          <a:stretch/>
        </p:blipFill>
        <p:spPr>
          <a:xfrm>
            <a:off x="2359591" y="2395182"/>
            <a:ext cx="7472817" cy="4082821"/>
          </a:xfrm>
          <a:prstGeom prst="rect">
            <a:avLst/>
          </a:prstGeom>
        </p:spPr>
      </p:pic>
      <p:sp>
        <p:nvSpPr>
          <p:cNvPr id="4" name="標題 1">
            <a:extLst>
              <a:ext uri="{FF2B5EF4-FFF2-40B4-BE49-F238E27FC236}">
                <a16:creationId xmlns:a16="http://schemas.microsoft.com/office/drawing/2014/main" id="{6ABE3298-938D-4917-982C-5BFC37C23B88}"/>
              </a:ext>
            </a:extLst>
          </p:cNvPr>
          <p:cNvSpPr txBox="1">
            <a:spLocks/>
          </p:cNvSpPr>
          <p:nvPr/>
        </p:nvSpPr>
        <p:spPr>
          <a:xfrm>
            <a:off x="1285887" y="1207827"/>
            <a:ext cx="10821052" cy="102012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100" b="1" dirty="0">
                <a:solidFill>
                  <a:srgbClr val="7E3F00"/>
                </a:solidFill>
                <a:latin typeface="Calibri" panose="020F0502020204030204" pitchFamily="34" charset="0"/>
                <a:ea typeface="標楷體" panose="03000509000000000000" pitchFamily="65" charset="-120"/>
              </a:rPr>
              <a:t>地獄</a:t>
            </a:r>
            <a:r>
              <a:rPr lang="zh-TW" altLang="en-US" sz="3100" b="1" dirty="0">
                <a:solidFill>
                  <a:srgbClr val="7E3F00"/>
                </a:solidFill>
                <a:latin typeface="Calibri" panose="020F0502020204030204" pitchFamily="34" charset="0"/>
                <a:ea typeface="標楷體" panose="03000509000000000000" pitchFamily="65" charset="-120"/>
              </a:rPr>
              <a:t>：進入那為魔鬼和他的使者所預備的永火裡去！ </a:t>
            </a:r>
            <a:r>
              <a:rPr lang="en-US" altLang="zh-TW" sz="3100" b="1" dirty="0">
                <a:solidFill>
                  <a:srgbClr val="7E3F00"/>
                </a:solidFill>
                <a:latin typeface="Calibri" panose="020F0502020204030204" pitchFamily="34" charset="0"/>
                <a:ea typeface="標楷體" panose="03000509000000000000" pitchFamily="65" charset="-120"/>
              </a:rPr>
              <a:t>(</a:t>
            </a:r>
            <a:r>
              <a:rPr lang="zh-TW" altLang="en-US" sz="3100" b="1" dirty="0">
                <a:solidFill>
                  <a:srgbClr val="7E3F00"/>
                </a:solidFill>
                <a:latin typeface="Calibri" panose="020F0502020204030204" pitchFamily="34" charset="0"/>
                <a:ea typeface="標楷體" panose="03000509000000000000" pitchFamily="65" charset="-120"/>
              </a:rPr>
              <a:t>太</a:t>
            </a:r>
            <a:r>
              <a:rPr lang="en-US" altLang="zh-TW" sz="3100" b="1" dirty="0">
                <a:solidFill>
                  <a:srgbClr val="7E3F00"/>
                </a:solidFill>
                <a:latin typeface="Calibri" panose="020F0502020204030204" pitchFamily="34" charset="0"/>
                <a:ea typeface="標楷體" panose="03000509000000000000" pitchFamily="65" charset="-120"/>
              </a:rPr>
              <a:t>25:41)</a:t>
            </a:r>
            <a:endParaRPr lang="zh-TW" altLang="en-US" sz="3100" b="1" dirty="0">
              <a:solidFill>
                <a:srgbClr val="7E3F00"/>
              </a:solidFill>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262106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33961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Who cannot go to heaven?  </a:t>
            </a:r>
            <a:r>
              <a:rPr lang="zh-TW" altLang="en-US" sz="3200" b="1" dirty="0">
                <a:solidFill>
                  <a:srgbClr val="7E3F00"/>
                </a:solidFill>
                <a:latin typeface="Calibri" panose="020F0502020204030204" pitchFamily="34" charset="0"/>
                <a:ea typeface="標楷體" panose="03000509000000000000" pitchFamily="65" charset="-120"/>
              </a:rPr>
              <a:t>誰不能進天堂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啟</a:t>
            </a:r>
            <a:r>
              <a:rPr lang="en-US" altLang="zh-TW" sz="3200" b="1" dirty="0">
                <a:solidFill>
                  <a:srgbClr val="7E3F00"/>
                </a:solidFill>
                <a:latin typeface="Calibri" panose="020F0502020204030204" pitchFamily="34" charset="0"/>
                <a:ea typeface="標楷體" panose="03000509000000000000" pitchFamily="65" charset="-120"/>
              </a:rPr>
              <a:t>21:7-8)</a:t>
            </a:r>
            <a:endParaRPr lang="zh-TW" altLang="en-US"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DF53B717-8884-430B-B7EC-7A1006EC9B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93955" y="1716058"/>
            <a:ext cx="6549293" cy="4779834"/>
          </a:xfrm>
          <a:prstGeom prst="rect">
            <a:avLst/>
          </a:prstGeom>
        </p:spPr>
      </p:pic>
      <p:sp>
        <p:nvSpPr>
          <p:cNvPr id="4" name="矩形 3">
            <a:extLst>
              <a:ext uri="{FF2B5EF4-FFF2-40B4-BE49-F238E27FC236}">
                <a16:creationId xmlns:a16="http://schemas.microsoft.com/office/drawing/2014/main" id="{88114F5B-3454-497D-98A9-5E395C636460}"/>
              </a:ext>
            </a:extLst>
          </p:cNvPr>
          <p:cNvSpPr/>
          <p:nvPr/>
        </p:nvSpPr>
        <p:spPr>
          <a:xfrm>
            <a:off x="946246" y="1855801"/>
            <a:ext cx="4171665" cy="4260012"/>
          </a:xfrm>
          <a:prstGeom prst="rect">
            <a:avLst/>
          </a:prstGeom>
        </p:spPr>
        <p:txBody>
          <a:bodyPr wrap="square">
            <a:spAutoFit/>
          </a:bodyPr>
          <a:lstStyle/>
          <a:p>
            <a:pPr>
              <a:lnSpc>
                <a:spcPts val="4100"/>
              </a:lnSpc>
            </a:pPr>
            <a:r>
              <a:rPr lang="en-US" altLang="zh-TW" sz="2800" b="1" dirty="0">
                <a:solidFill>
                  <a:srgbClr val="7E3F00"/>
                </a:solidFill>
                <a:latin typeface="Calibri" panose="020F0502020204030204" pitchFamily="34" charset="0"/>
                <a:ea typeface="標楷體" panose="03000509000000000000" pitchFamily="65" charset="-120"/>
                <a:cs typeface="+mj-cs"/>
              </a:rPr>
              <a:t>7 </a:t>
            </a:r>
            <a:r>
              <a:rPr lang="zh-TW" altLang="en-US" sz="2800" b="1" dirty="0">
                <a:solidFill>
                  <a:srgbClr val="FF0000"/>
                </a:solidFill>
                <a:latin typeface="Calibri" panose="020F0502020204030204" pitchFamily="34" charset="0"/>
                <a:ea typeface="標楷體" panose="03000509000000000000" pitchFamily="65" charset="-120"/>
                <a:cs typeface="+mj-cs"/>
              </a:rPr>
              <a:t>得勝的，必承受這些為業：我要作他的神，他要做我的兒子。</a:t>
            </a:r>
            <a:r>
              <a:rPr lang="en-US" altLang="zh-TW" sz="2800" b="1" dirty="0">
                <a:solidFill>
                  <a:srgbClr val="7E3F00"/>
                </a:solidFill>
                <a:latin typeface="Calibri" panose="020F0502020204030204" pitchFamily="34" charset="0"/>
                <a:ea typeface="標楷體" panose="03000509000000000000" pitchFamily="65" charset="-120"/>
                <a:cs typeface="+mj-cs"/>
              </a:rPr>
              <a:t>8 </a:t>
            </a:r>
            <a:r>
              <a:rPr lang="zh-TW" altLang="en-US" sz="2800" b="1" dirty="0">
                <a:solidFill>
                  <a:srgbClr val="7E3F00"/>
                </a:solidFill>
                <a:latin typeface="Calibri" panose="020F0502020204030204" pitchFamily="34" charset="0"/>
                <a:ea typeface="標楷體" panose="03000509000000000000" pitchFamily="65" charset="-120"/>
                <a:cs typeface="+mj-cs"/>
              </a:rPr>
              <a:t>惟有膽怯的、不信的、可憎的、殺人的、淫亂的、行邪術的、拜偶像的和一切說謊話的，</a:t>
            </a:r>
            <a:r>
              <a:rPr lang="zh-TW" altLang="en-US" sz="2800" b="1" dirty="0">
                <a:solidFill>
                  <a:srgbClr val="FF0000"/>
                </a:solidFill>
                <a:latin typeface="Calibri" panose="020F0502020204030204" pitchFamily="34" charset="0"/>
                <a:ea typeface="標楷體" panose="03000509000000000000" pitchFamily="65" charset="-120"/>
                <a:cs typeface="+mj-cs"/>
              </a:rPr>
              <a:t>他們的份就在燒著硫磺的火湖裡；這是第二次的死。</a:t>
            </a:r>
            <a:endParaRPr lang="zh-TW" altLang="en-US" sz="3200" b="1" dirty="0">
              <a:solidFill>
                <a:srgbClr val="FF0000"/>
              </a:solidFill>
              <a:latin typeface="Calibri" panose="020F0502020204030204" pitchFamily="34" charset="0"/>
              <a:ea typeface="標楷體" panose="03000509000000000000" pitchFamily="65" charset="-120"/>
              <a:cs typeface="+mj-cs"/>
            </a:endParaRPr>
          </a:p>
        </p:txBody>
      </p:sp>
    </p:spTree>
    <p:extLst>
      <p:ext uri="{BB962C8B-B14F-4D97-AF65-F5344CB8AC3E}">
        <p14:creationId xmlns:p14="http://schemas.microsoft.com/office/powerpoint/2010/main" val="3836922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Perfect Heavenly Father  </a:t>
            </a:r>
            <a:r>
              <a:rPr lang="zh-TW" altLang="en-US" sz="3200" b="1" dirty="0">
                <a:solidFill>
                  <a:srgbClr val="7E3F00"/>
                </a:solidFill>
                <a:latin typeface="Calibri" panose="020F0502020204030204" pitchFamily="34" charset="0"/>
                <a:ea typeface="標楷體" panose="03000509000000000000" pitchFamily="65" charset="-120"/>
              </a:rPr>
              <a:t>完美的聖父</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FAFAF96C-034D-4BAA-871B-F5F28485F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821" y="1462016"/>
            <a:ext cx="8484358" cy="4999711"/>
          </a:xfrm>
          <a:prstGeom prst="rect">
            <a:avLst/>
          </a:prstGeom>
        </p:spPr>
      </p:pic>
    </p:spTree>
    <p:extLst>
      <p:ext uri="{BB962C8B-B14F-4D97-AF65-F5344CB8AC3E}">
        <p14:creationId xmlns:p14="http://schemas.microsoft.com/office/powerpoint/2010/main" val="4194433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What is eternal life?  </a:t>
            </a:r>
            <a:r>
              <a:rPr lang="zh-TW" altLang="en-US" sz="3200" b="1" dirty="0">
                <a:solidFill>
                  <a:srgbClr val="7E3F00"/>
                </a:solidFill>
                <a:latin typeface="Calibri" panose="020F0502020204030204" pitchFamily="34" charset="0"/>
                <a:ea typeface="標楷體" panose="03000509000000000000" pitchFamily="65" charset="-120"/>
              </a:rPr>
              <a:t>甚麼是永生？</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約</a:t>
            </a:r>
            <a:r>
              <a:rPr lang="en-US" altLang="zh-TW" sz="3200" b="1" dirty="0">
                <a:solidFill>
                  <a:srgbClr val="7E3F00"/>
                </a:solidFill>
                <a:latin typeface="Calibri" panose="020F0502020204030204" pitchFamily="34" charset="0"/>
                <a:ea typeface="標楷體" panose="03000509000000000000" pitchFamily="65" charset="-120"/>
              </a:rPr>
              <a:t>17:3)</a:t>
            </a:r>
            <a:endParaRPr lang="zh-TW" altLang="en-US" sz="32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ECCF4E0B-51C4-4C42-89ED-F0DD30D9CC80}"/>
              </a:ext>
            </a:extLst>
          </p:cNvPr>
          <p:cNvPicPr>
            <a:picLocks noChangeAspect="1"/>
          </p:cNvPicPr>
          <p:nvPr/>
        </p:nvPicPr>
        <p:blipFill rotWithShape="1">
          <a:blip r:embed="rId2"/>
          <a:srcRect b="33877"/>
          <a:stretch/>
        </p:blipFill>
        <p:spPr>
          <a:xfrm>
            <a:off x="2202280" y="2519155"/>
            <a:ext cx="7787439" cy="3431270"/>
          </a:xfrm>
          <a:prstGeom prst="rect">
            <a:avLst/>
          </a:prstGeom>
        </p:spPr>
      </p:pic>
      <p:sp>
        <p:nvSpPr>
          <p:cNvPr id="4" name="矩形 3">
            <a:extLst>
              <a:ext uri="{FF2B5EF4-FFF2-40B4-BE49-F238E27FC236}">
                <a16:creationId xmlns:a16="http://schemas.microsoft.com/office/drawing/2014/main" id="{EA520940-6B0A-470C-9E82-82A4D849AF24}"/>
              </a:ext>
            </a:extLst>
          </p:cNvPr>
          <p:cNvSpPr/>
          <p:nvPr/>
        </p:nvSpPr>
        <p:spPr>
          <a:xfrm>
            <a:off x="1458479" y="1476748"/>
            <a:ext cx="10633438" cy="523220"/>
          </a:xfrm>
          <a:prstGeom prst="rect">
            <a:avLst/>
          </a:prstGeom>
        </p:spPr>
        <p:txBody>
          <a:bodyPr wrap="square">
            <a:spAutoFit/>
          </a:bodyPr>
          <a:lstStyle/>
          <a:p>
            <a:r>
              <a:rPr lang="zh-TW" altLang="en-US" sz="2800" b="1" dirty="0">
                <a:solidFill>
                  <a:srgbClr val="7E3F00"/>
                </a:solidFill>
                <a:latin typeface="Calibri" panose="020F0502020204030204" pitchFamily="34" charset="0"/>
                <a:ea typeface="標楷體" panose="03000509000000000000" pitchFamily="65" charset="-120"/>
                <a:cs typeface="+mj-cs"/>
              </a:rPr>
              <a:t>認識你獨一的真神，並且認識你所差來的耶穌基督，這就是永生。</a:t>
            </a:r>
          </a:p>
        </p:txBody>
      </p:sp>
    </p:spTree>
    <p:extLst>
      <p:ext uri="{BB962C8B-B14F-4D97-AF65-F5344CB8AC3E}">
        <p14:creationId xmlns:p14="http://schemas.microsoft.com/office/powerpoint/2010/main" val="3157723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Not wanting anyone to perish, but everyone to come to repentance  (2 Peter 3:9)</a:t>
            </a:r>
            <a:endParaRPr lang="zh-TW" altLang="en-US" sz="36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25BCD67C-6B06-4B08-9689-A50DB3683DAF}"/>
              </a:ext>
            </a:extLst>
          </p:cNvPr>
          <p:cNvPicPr>
            <a:picLocks noChangeAspect="1"/>
          </p:cNvPicPr>
          <p:nvPr/>
        </p:nvPicPr>
        <p:blipFill>
          <a:blip r:embed="rId2"/>
          <a:stretch>
            <a:fillRect/>
          </a:stretch>
        </p:blipFill>
        <p:spPr>
          <a:xfrm>
            <a:off x="5023166" y="1894929"/>
            <a:ext cx="6021631" cy="4317396"/>
          </a:xfrm>
          <a:prstGeom prst="rect">
            <a:avLst/>
          </a:prstGeom>
        </p:spPr>
      </p:pic>
      <p:sp>
        <p:nvSpPr>
          <p:cNvPr id="4" name="標題 1">
            <a:extLst>
              <a:ext uri="{FF2B5EF4-FFF2-40B4-BE49-F238E27FC236}">
                <a16:creationId xmlns:a16="http://schemas.microsoft.com/office/drawing/2014/main" id="{5B6F8B11-9DB5-4006-92E5-1B89ECA99FEB}"/>
              </a:ext>
            </a:extLst>
          </p:cNvPr>
          <p:cNvSpPr txBox="1">
            <a:spLocks/>
          </p:cNvSpPr>
          <p:nvPr/>
        </p:nvSpPr>
        <p:spPr>
          <a:xfrm>
            <a:off x="1072485" y="2253851"/>
            <a:ext cx="3559792" cy="2668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不願有一人沉淪，乃願人人都悔改。</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彼後</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3:9)</a:t>
            </a:r>
            <a:endPar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80510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Gate of Heaven and Hell (Rev 21:21, Mat 25:41)</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rPr>
              <a:t>天堂門</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啟</a:t>
            </a:r>
            <a:r>
              <a:rPr lang="en-US" altLang="zh-TW" sz="3200" b="1" dirty="0">
                <a:solidFill>
                  <a:srgbClr val="7E3F00"/>
                </a:solidFill>
                <a:latin typeface="Calibri" panose="020F0502020204030204" pitchFamily="34" charset="0"/>
                <a:ea typeface="標楷體" panose="03000509000000000000" pitchFamily="65" charset="-120"/>
              </a:rPr>
              <a:t>21:21)</a:t>
            </a:r>
            <a:r>
              <a:rPr lang="zh-TW" altLang="en-US" sz="3200" b="1" dirty="0">
                <a:solidFill>
                  <a:srgbClr val="7E3F00"/>
                </a:solidFill>
                <a:latin typeface="Calibri" panose="020F0502020204030204" pitchFamily="34" charset="0"/>
                <a:ea typeface="標楷體" panose="03000509000000000000" pitchFamily="65" charset="-120"/>
              </a:rPr>
              <a:t>  地獄門</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太</a:t>
            </a:r>
            <a:r>
              <a:rPr lang="en-US" altLang="zh-TW" sz="3200" b="1" dirty="0">
                <a:solidFill>
                  <a:srgbClr val="7E3F00"/>
                </a:solidFill>
                <a:latin typeface="Calibri" panose="020F0502020204030204" pitchFamily="34" charset="0"/>
                <a:ea typeface="標楷體" panose="03000509000000000000" pitchFamily="65" charset="-120"/>
              </a:rPr>
              <a:t>25:41)</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B63F9A25-618D-4648-9979-3FDFE92A7E17}"/>
              </a:ext>
            </a:extLst>
          </p:cNvPr>
          <p:cNvPicPr>
            <a:picLocks noChangeAspect="1"/>
          </p:cNvPicPr>
          <p:nvPr/>
        </p:nvPicPr>
        <p:blipFill>
          <a:blip r:embed="rId2"/>
          <a:stretch>
            <a:fillRect/>
          </a:stretch>
        </p:blipFill>
        <p:spPr>
          <a:xfrm>
            <a:off x="1766277" y="1709859"/>
            <a:ext cx="9065358" cy="4532679"/>
          </a:xfrm>
          <a:prstGeom prst="rect">
            <a:avLst/>
          </a:prstGeom>
        </p:spPr>
      </p:pic>
    </p:spTree>
    <p:extLst>
      <p:ext uri="{BB962C8B-B14F-4D97-AF65-F5344CB8AC3E}">
        <p14:creationId xmlns:p14="http://schemas.microsoft.com/office/powerpoint/2010/main" val="1064235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因為耶穌，我的名字被記在生命冊上</a:t>
            </a:r>
          </a:p>
        </p:txBody>
      </p:sp>
      <p:pic>
        <p:nvPicPr>
          <p:cNvPr id="3" name="圖片 2">
            <a:extLst>
              <a:ext uri="{FF2B5EF4-FFF2-40B4-BE49-F238E27FC236}">
                <a16:creationId xmlns:a16="http://schemas.microsoft.com/office/drawing/2014/main" id="{597C43A2-270C-49F9-9C9D-C05B42DDD78B}"/>
              </a:ext>
            </a:extLst>
          </p:cNvPr>
          <p:cNvPicPr>
            <a:picLocks noChangeAspect="1"/>
          </p:cNvPicPr>
          <p:nvPr/>
        </p:nvPicPr>
        <p:blipFill rotWithShape="1">
          <a:blip r:embed="rId2"/>
          <a:srcRect t="24160" b="24103"/>
          <a:stretch/>
        </p:blipFill>
        <p:spPr>
          <a:xfrm>
            <a:off x="2563202" y="1553308"/>
            <a:ext cx="7065596" cy="4874120"/>
          </a:xfrm>
          <a:prstGeom prst="rect">
            <a:avLst/>
          </a:prstGeom>
        </p:spPr>
      </p:pic>
    </p:spTree>
    <p:extLst>
      <p:ext uri="{BB962C8B-B14F-4D97-AF65-F5344CB8AC3E}">
        <p14:creationId xmlns:p14="http://schemas.microsoft.com/office/powerpoint/2010/main" val="1809621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2D4B705-6072-4EE5-9C42-F17143704AAF}"/>
              </a:ext>
            </a:extLst>
          </p:cNvPr>
          <p:cNvSpPr>
            <a:spLocks noGrp="1"/>
          </p:cNvSpPr>
          <p:nvPr>
            <p:ph idx="1"/>
          </p:nvPr>
        </p:nvSpPr>
        <p:spPr>
          <a:xfrm>
            <a:off x="1406014" y="1306286"/>
            <a:ext cx="10230816" cy="5316094"/>
          </a:xfrm>
        </p:spPr>
        <p:txBody>
          <a:bodyPr>
            <a:normAutofit/>
          </a:bodyPr>
          <a:lstStyle/>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不怕苦和痛、不怕窮和疾病、不怕分離和死亡 </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啟</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12:11)</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Not afraid of bitterness and pain, not afraid of poverty and disease, not afraid of separation and death (Revelation 12:11)</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神國中的大能勇士，如同大衛打敗歌利亞 </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撒上</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17:43-54)</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The mighty warrior in the kingdom of God, as David defeated Goliath (1 Samuel 17:43-54)</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與主同工的教會 </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可</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16:16-20)</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works with the Lord (Mark 16:16-20)</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不拿</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666</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獸印、不拜獸像的教會 </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啟</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13</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章</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Church do not take 666 the mark of the beast, not worship the image of the beast (Revelation 13)</a:t>
            </a:r>
          </a:p>
          <a:p>
            <a:pPr marL="354013" indent="-354013">
              <a:lnSpc>
                <a:spcPct val="100000"/>
              </a:lnSpc>
              <a:spcBef>
                <a:spcPts val="600"/>
              </a:spcBef>
              <a:buFont typeface="+mj-lt"/>
              <a:buAutoNum type="arabicPeriod"/>
            </a:pP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百戰百勝，得勝者的軍隊 </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a:t>
            </a:r>
            <a:r>
              <a:rPr lang="zh-TW" altLang="en-US"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羅</a:t>
            </a:r>
            <a:r>
              <a:rPr lang="en-US" altLang="zh-TW" sz="2400" b="1" dirty="0">
                <a:solidFill>
                  <a:srgbClr val="884400"/>
                </a:solidFill>
                <a:latin typeface="Calibri" panose="020F0502020204030204" pitchFamily="34" charset="0"/>
                <a:ea typeface="標楷體" panose="03000509000000000000" pitchFamily="65" charset="-120"/>
                <a:cs typeface="Calibri" panose="020F0502020204030204" pitchFamily="34" charset="0"/>
              </a:rPr>
              <a:t>8:35-39)</a:t>
            </a:r>
          </a:p>
          <a:p>
            <a:pPr marL="354013" lvl="1" indent="0">
              <a:lnSpc>
                <a:spcPct val="100000"/>
              </a:lnSpc>
              <a:spcBef>
                <a:spcPts val="0"/>
              </a:spcBef>
              <a:buNone/>
            </a:pPr>
            <a:r>
              <a:rPr lang="en-US" altLang="zh-TW" sz="2200" b="1" dirty="0">
                <a:solidFill>
                  <a:srgbClr val="C67600"/>
                </a:solidFill>
                <a:latin typeface="Times New Roman" panose="02020603050405020304" pitchFamily="18" charset="0"/>
                <a:ea typeface="標楷體" panose="03000509000000000000" pitchFamily="65" charset="-120"/>
                <a:cs typeface="Times New Roman" panose="02020603050405020304" pitchFamily="18" charset="0"/>
              </a:rPr>
              <a:t>The army of the victors (Romans 8:35-39)</a:t>
            </a:r>
          </a:p>
          <a:p>
            <a:pPr marL="0" indent="0">
              <a:lnSpc>
                <a:spcPct val="100000"/>
              </a:lnSpc>
              <a:spcBef>
                <a:spcPts val="600"/>
              </a:spcBef>
              <a:buNone/>
            </a:pPr>
            <a:endParaRPr lang="en-US" altLang="zh-TW" sz="2400" b="1" dirty="0">
              <a:solidFill>
                <a:srgbClr val="AC7F00"/>
              </a:solidFill>
              <a:latin typeface="Calibri" panose="020F0502020204030204" pitchFamily="34" charset="0"/>
              <a:ea typeface="標楷體" panose="03000509000000000000" pitchFamily="65" charset="-120"/>
              <a:cs typeface="Calibri" panose="020F0502020204030204" pitchFamily="34" charset="0"/>
            </a:endParaRPr>
          </a:p>
        </p:txBody>
      </p:sp>
      <p:sp>
        <p:nvSpPr>
          <p:cNvPr id="4" name="標題 1">
            <a:extLst>
              <a:ext uri="{FF2B5EF4-FFF2-40B4-BE49-F238E27FC236}">
                <a16:creationId xmlns:a16="http://schemas.microsoft.com/office/drawing/2014/main" id="{DE3DA29B-D993-46C7-A486-5F905810EE15}"/>
              </a:ext>
            </a:extLst>
          </p:cNvPr>
          <p:cNvSpPr txBox="1">
            <a:spLocks/>
          </p:cNvSpPr>
          <p:nvPr/>
        </p:nvSpPr>
        <p:spPr>
          <a:xfrm>
            <a:off x="2703872" y="235620"/>
            <a:ext cx="9370141" cy="963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b="1" dirty="0">
                <a:latin typeface="Calibri" panose="020F0502020204030204" pitchFamily="34" charset="0"/>
                <a:ea typeface="標楷體" panose="03000509000000000000" pitchFamily="65" charset="-120"/>
              </a:rPr>
              <a:t>E. </a:t>
            </a:r>
            <a:r>
              <a:rPr lang="zh-TW" altLang="en-US" sz="3600" b="1" dirty="0">
                <a:latin typeface="Calibri" panose="020F0502020204030204" pitchFamily="34" charset="0"/>
                <a:ea typeface="標楷體" panose="03000509000000000000" pitchFamily="65" charset="-120"/>
              </a:rPr>
              <a:t>會打仗的教會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Church that able to fight</a:t>
            </a:r>
            <a:endParaRPr lang="zh-TW" altLang="en-US" sz="3700" b="1" dirty="0">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2477479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03481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Put on the full armor of God (Ephesians 6:10-18)</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穿上神所賜的全副軍裝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弗</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6:10-18)</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B37A759C-C904-4CF3-AE77-FCB9F04BA4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2348889" y="1415439"/>
            <a:ext cx="7494221" cy="5126999"/>
          </a:xfrm>
          <a:prstGeom prst="rect">
            <a:avLst/>
          </a:prstGeom>
        </p:spPr>
      </p:pic>
    </p:spTree>
    <p:extLst>
      <p:ext uri="{BB962C8B-B14F-4D97-AF65-F5344CB8AC3E}">
        <p14:creationId xmlns:p14="http://schemas.microsoft.com/office/powerpoint/2010/main" val="488836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David and Goliath (1 Samuel 17:43-54)</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rPr>
              <a:t>大衛和歌利亞 </a:t>
            </a:r>
            <a:r>
              <a:rPr lang="en-US" altLang="zh-TW" sz="3200" b="1" dirty="0">
                <a:solidFill>
                  <a:srgbClr val="7E3F00"/>
                </a:solidFill>
                <a:latin typeface="Calibri" panose="020F0502020204030204" pitchFamily="34" charset="0"/>
                <a:ea typeface="標楷體" panose="03000509000000000000" pitchFamily="65" charset="-120"/>
              </a:rPr>
              <a:t>(</a:t>
            </a:r>
            <a:r>
              <a:rPr lang="zh-TW" altLang="en-US" sz="3200" b="1" dirty="0">
                <a:solidFill>
                  <a:srgbClr val="7E3F00"/>
                </a:solidFill>
                <a:latin typeface="Calibri" panose="020F0502020204030204" pitchFamily="34" charset="0"/>
                <a:ea typeface="標楷體" panose="03000509000000000000" pitchFamily="65" charset="-120"/>
              </a:rPr>
              <a:t>撒上 </a:t>
            </a:r>
            <a:r>
              <a:rPr lang="en-US" altLang="zh-TW" sz="3200" b="1" dirty="0">
                <a:solidFill>
                  <a:srgbClr val="7E3F00"/>
                </a:solidFill>
                <a:latin typeface="Calibri" panose="020F0502020204030204" pitchFamily="34" charset="0"/>
                <a:ea typeface="標楷體" panose="03000509000000000000" pitchFamily="65" charset="-120"/>
              </a:rPr>
              <a:t>17:43-54)</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A8928023-5025-439F-85BE-AB7465BE8411}"/>
              </a:ext>
            </a:extLst>
          </p:cNvPr>
          <p:cNvPicPr>
            <a:picLocks noChangeAspect="1"/>
          </p:cNvPicPr>
          <p:nvPr/>
        </p:nvPicPr>
        <p:blipFill>
          <a:blip r:embed="rId2"/>
          <a:stretch>
            <a:fillRect/>
          </a:stretch>
        </p:blipFill>
        <p:spPr>
          <a:xfrm>
            <a:off x="3729037" y="1545846"/>
            <a:ext cx="4733925" cy="5124450"/>
          </a:xfrm>
          <a:prstGeom prst="rect">
            <a:avLst/>
          </a:prstGeom>
        </p:spPr>
      </p:pic>
    </p:spTree>
    <p:extLst>
      <p:ext uri="{BB962C8B-B14F-4D97-AF65-F5344CB8AC3E}">
        <p14:creationId xmlns:p14="http://schemas.microsoft.com/office/powerpoint/2010/main" val="1154720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13546" y="187704"/>
            <a:ext cx="9578454" cy="1020123"/>
          </a:xfrm>
        </p:spPr>
        <p:txBody>
          <a:bodyPr>
            <a:normAutofit/>
          </a:bodyPr>
          <a:lstStyle/>
          <a:p>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Works with the Lord (Mark 16:16-20)</a:t>
            </a:r>
            <a:r>
              <a:rPr lang="zh-TW" altLang="en-US" sz="28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2800" b="1" dirty="0">
                <a:solidFill>
                  <a:srgbClr val="7E3F00"/>
                </a:solidFill>
                <a:latin typeface="Calibri" panose="020F0502020204030204" pitchFamily="34" charset="0"/>
                <a:ea typeface="標楷體" panose="03000509000000000000" pitchFamily="65" charset="-120"/>
              </a:rPr>
              <a:t>與主同工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可</a:t>
            </a:r>
            <a:r>
              <a:rPr lang="en-US" altLang="zh-TW" sz="2800" b="1" dirty="0">
                <a:solidFill>
                  <a:srgbClr val="7E3F00"/>
                </a:solidFill>
                <a:latin typeface="Calibri" panose="020F0502020204030204" pitchFamily="34" charset="0"/>
                <a:ea typeface="標楷體" panose="03000509000000000000" pitchFamily="65" charset="-120"/>
              </a:rPr>
              <a:t>16:16-20)</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25712662-5F7C-4FC9-B33C-CA10FC3A78B1}"/>
              </a:ext>
            </a:extLst>
          </p:cNvPr>
          <p:cNvPicPr>
            <a:picLocks noChangeAspect="1"/>
          </p:cNvPicPr>
          <p:nvPr/>
        </p:nvPicPr>
        <p:blipFill>
          <a:blip r:embed="rId2"/>
          <a:stretch>
            <a:fillRect/>
          </a:stretch>
        </p:blipFill>
        <p:spPr>
          <a:xfrm>
            <a:off x="5074891" y="2524835"/>
            <a:ext cx="6632613" cy="3730845"/>
          </a:xfrm>
          <a:prstGeom prst="rect">
            <a:avLst/>
          </a:prstGeom>
        </p:spPr>
      </p:pic>
      <p:sp>
        <p:nvSpPr>
          <p:cNvPr id="4" name="矩形 3">
            <a:extLst>
              <a:ext uri="{FF2B5EF4-FFF2-40B4-BE49-F238E27FC236}">
                <a16:creationId xmlns:a16="http://schemas.microsoft.com/office/drawing/2014/main" id="{03384278-3D98-4F26-AA7F-9CFA30FF59D5}"/>
              </a:ext>
            </a:extLst>
          </p:cNvPr>
          <p:cNvSpPr/>
          <p:nvPr/>
        </p:nvSpPr>
        <p:spPr>
          <a:xfrm>
            <a:off x="1571767" y="1474927"/>
            <a:ext cx="10374573" cy="461665"/>
          </a:xfrm>
          <a:prstGeom prst="rect">
            <a:avLst/>
          </a:prstGeom>
        </p:spPr>
        <p:txBody>
          <a:bodyPr wrap="square">
            <a:spAutoFit/>
          </a:bodyPr>
          <a:lstStyle/>
          <a:p>
            <a:r>
              <a:rPr lang="en-US" altLang="zh-TW" sz="2400" b="1" dirty="0">
                <a:solidFill>
                  <a:srgbClr val="7E3F00"/>
                </a:solidFill>
                <a:latin typeface="Calibri" panose="020F0502020204030204" pitchFamily="34" charset="0"/>
                <a:ea typeface="標楷體" panose="03000509000000000000" pitchFamily="65" charset="-120"/>
                <a:cs typeface="+mj-cs"/>
              </a:rPr>
              <a:t>20 </a:t>
            </a:r>
            <a:r>
              <a:rPr lang="zh-TW" altLang="en-US" sz="2400" b="1" dirty="0">
                <a:solidFill>
                  <a:srgbClr val="7E3F00"/>
                </a:solidFill>
                <a:latin typeface="Calibri" panose="020F0502020204030204" pitchFamily="34" charset="0"/>
                <a:ea typeface="標楷體" panose="03000509000000000000" pitchFamily="65" charset="-120"/>
                <a:cs typeface="+mj-cs"/>
              </a:rPr>
              <a:t>門徒出去，到處宣傳福音。主和他們同工，用神蹟隨著，證實所傳的道。</a:t>
            </a:r>
          </a:p>
        </p:txBody>
      </p:sp>
      <p:sp>
        <p:nvSpPr>
          <p:cNvPr id="5" name="矩形 4">
            <a:extLst>
              <a:ext uri="{FF2B5EF4-FFF2-40B4-BE49-F238E27FC236}">
                <a16:creationId xmlns:a16="http://schemas.microsoft.com/office/drawing/2014/main" id="{A2EBA0C2-9C33-49DF-9F86-484F1B8E76C7}"/>
              </a:ext>
            </a:extLst>
          </p:cNvPr>
          <p:cNvSpPr/>
          <p:nvPr/>
        </p:nvSpPr>
        <p:spPr>
          <a:xfrm>
            <a:off x="727880" y="2524835"/>
            <a:ext cx="3953302" cy="1985928"/>
          </a:xfrm>
          <a:prstGeom prst="rect">
            <a:avLst/>
          </a:prstGeom>
        </p:spPr>
        <p:txBody>
          <a:bodyPr wrap="square">
            <a:spAutoFit/>
          </a:bodyPr>
          <a:lstStyle/>
          <a:p>
            <a:pPr>
              <a:lnSpc>
                <a:spcPts val="3000"/>
              </a:lnSpc>
            </a:pPr>
            <a:r>
              <a:rPr lang="en-US" altLang="zh-TW"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rPr>
              <a:t>20 Then the disciples went out and preached everywhere, and the Lord worked with them and confirmed his word by the signs that accompanied it.</a:t>
            </a:r>
            <a:endParaRPr lang="zh-TW" altLang="en-US"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300709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2DEF1D-7609-4C62-8687-121CA7943B6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9124"/>
          <a:stretch/>
        </p:blipFill>
        <p:spPr>
          <a:xfrm>
            <a:off x="1528550" y="1569491"/>
            <a:ext cx="10405352" cy="4676581"/>
          </a:xfrm>
          <a:prstGeom prst="rect">
            <a:avLst/>
          </a:prstGeom>
        </p:spPr>
      </p:pic>
      <p:sp>
        <p:nvSpPr>
          <p:cNvPr id="3" name="標題 1">
            <a:extLst>
              <a:ext uri="{FF2B5EF4-FFF2-40B4-BE49-F238E27FC236}">
                <a16:creationId xmlns:a16="http://schemas.microsoft.com/office/drawing/2014/main" id="{12B34069-1BF0-4F41-B652-2005DEFFB4EE}"/>
              </a:ext>
            </a:extLst>
          </p:cNvPr>
          <p:cNvSpPr txBox="1">
            <a:spLocks/>
          </p:cNvSpPr>
          <p:nvPr/>
        </p:nvSpPr>
        <p:spPr>
          <a:xfrm>
            <a:off x="2852381" y="402609"/>
            <a:ext cx="8556009" cy="8052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Crowns for heavenly reward</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200" b="1" dirty="0">
                <a:solidFill>
                  <a:srgbClr val="7E3F00"/>
                </a:solidFill>
                <a:latin typeface="Calibri" panose="020F0502020204030204" pitchFamily="34" charset="0"/>
                <a:ea typeface="標楷體" panose="03000509000000000000" pitchFamily="65" charset="-120"/>
              </a:rPr>
              <a:t>五種冠冕</a:t>
            </a:r>
            <a:endParaRPr lang="zh-TW" altLang="en-US" sz="2800" b="1" dirty="0">
              <a:solidFill>
                <a:srgbClr val="7E3F00"/>
              </a:solidFill>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895200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695433" y="187704"/>
            <a:ext cx="9496568" cy="1020123"/>
          </a:xfrm>
        </p:spPr>
        <p:txBody>
          <a:bodyPr>
            <a:normAutofit/>
          </a:bodyPr>
          <a:lstStyle/>
          <a:p>
            <a:r>
              <a:rPr lang="en-US" altLang="zh-TW" sz="2800" b="1" dirty="0">
                <a:latin typeface="Times New Roman" panose="02020603050405020304" pitchFamily="18" charset="0"/>
                <a:ea typeface="HGPSoeiKakugothicUB" panose="020B0400000000000000" pitchFamily="34" charset="-128"/>
                <a:cs typeface="Times New Roman" panose="02020603050405020304" pitchFamily="18" charset="0"/>
              </a:rPr>
              <a:t>666 Mark of beast (Rev. 13:16-18) </a:t>
            </a:r>
            <a:r>
              <a:rPr lang="en-US" altLang="zh-TW" sz="2400" b="1" dirty="0">
                <a:solidFill>
                  <a:srgbClr val="7E3F00"/>
                </a:solidFill>
                <a:latin typeface="Calibri" panose="020F0502020204030204" pitchFamily="34" charset="0"/>
                <a:ea typeface="標楷體" panose="03000509000000000000" pitchFamily="65" charset="-120"/>
              </a:rPr>
              <a:t> </a:t>
            </a:r>
            <a:r>
              <a:rPr lang="en-US" altLang="zh-TW" sz="2800" b="1" dirty="0">
                <a:solidFill>
                  <a:srgbClr val="7E3F00"/>
                </a:solidFill>
                <a:latin typeface="Calibri" panose="020F0502020204030204" pitchFamily="34" charset="0"/>
                <a:ea typeface="標楷體" panose="03000509000000000000" pitchFamily="65" charset="-120"/>
              </a:rPr>
              <a:t>666 </a:t>
            </a:r>
            <a:r>
              <a:rPr lang="zh-TW" altLang="en-US" sz="2800" b="1" dirty="0">
                <a:solidFill>
                  <a:srgbClr val="7E3F00"/>
                </a:solidFill>
                <a:latin typeface="Calibri" panose="020F0502020204030204" pitchFamily="34" charset="0"/>
                <a:ea typeface="標楷體" panose="03000509000000000000" pitchFamily="65" charset="-120"/>
              </a:rPr>
              <a:t>獸印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啟</a:t>
            </a:r>
            <a:r>
              <a:rPr lang="en-US" altLang="zh-TW" sz="2800" b="1" dirty="0">
                <a:solidFill>
                  <a:srgbClr val="7E3F00"/>
                </a:solidFill>
                <a:latin typeface="Calibri" panose="020F0502020204030204" pitchFamily="34" charset="0"/>
                <a:ea typeface="標楷體" panose="03000509000000000000" pitchFamily="65" charset="-120"/>
              </a:rPr>
              <a:t>13:16-18)</a:t>
            </a:r>
            <a:endParaRPr lang="zh-TW" altLang="en-US" sz="24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B6DE3BC9-B68F-4AF6-9737-BA57EA403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860" y="1727934"/>
            <a:ext cx="5716279" cy="4539398"/>
          </a:xfrm>
          <a:prstGeom prst="rect">
            <a:avLst/>
          </a:prstGeom>
        </p:spPr>
      </p:pic>
    </p:spTree>
    <p:extLst>
      <p:ext uri="{BB962C8B-B14F-4D97-AF65-F5344CB8AC3E}">
        <p14:creationId xmlns:p14="http://schemas.microsoft.com/office/powerpoint/2010/main" val="233385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939285" cy="1020123"/>
          </a:xfrm>
        </p:spPr>
        <p:txBody>
          <a:bodyPr>
            <a:normAutofit/>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Jesus seven I AM in the book of JOHN</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2800" b="1" dirty="0">
                <a:solidFill>
                  <a:srgbClr val="7E3F00"/>
                </a:solidFill>
                <a:latin typeface="Calibri" panose="020F0502020204030204" pitchFamily="34" charset="0"/>
                <a:ea typeface="標楷體" panose="03000509000000000000" pitchFamily="65" charset="-120"/>
              </a:rPr>
              <a:t>約翰福音中有</a:t>
            </a:r>
            <a:r>
              <a:rPr lang="en-US" altLang="zh-TW" sz="2800" b="1" dirty="0">
                <a:solidFill>
                  <a:srgbClr val="7E3F00"/>
                </a:solidFill>
                <a:latin typeface="Calibri" panose="020F0502020204030204" pitchFamily="34" charset="0"/>
                <a:ea typeface="標楷體" panose="03000509000000000000" pitchFamily="65" charset="-120"/>
              </a:rPr>
              <a:t>7</a:t>
            </a:r>
            <a:r>
              <a:rPr lang="zh-TW" altLang="en-US" sz="2800" b="1" dirty="0">
                <a:solidFill>
                  <a:srgbClr val="7E3F00"/>
                </a:solidFill>
                <a:latin typeface="Calibri" panose="020F0502020204030204" pitchFamily="34" charset="0"/>
                <a:ea typeface="標楷體" panose="03000509000000000000" pitchFamily="65" charset="-120"/>
              </a:rPr>
              <a:t>處耶穌說</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我是</a:t>
            </a:r>
            <a:r>
              <a:rPr lang="en-US" altLang="zh-TW" sz="2800" b="1" dirty="0">
                <a:solidFill>
                  <a:srgbClr val="7E3F00"/>
                </a:solidFill>
                <a:latin typeface="Calibri" panose="020F0502020204030204" pitchFamily="34" charset="0"/>
                <a:ea typeface="標楷體" panose="03000509000000000000" pitchFamily="65" charset="-120"/>
              </a:rPr>
              <a:t>…〞</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4716FACD-E6B5-41D9-AEB1-91051D887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77" y="1890427"/>
            <a:ext cx="10812501" cy="4100939"/>
          </a:xfrm>
          <a:prstGeom prst="rect">
            <a:avLst/>
          </a:prstGeom>
        </p:spPr>
      </p:pic>
    </p:spTree>
    <p:extLst>
      <p:ext uri="{BB962C8B-B14F-4D97-AF65-F5344CB8AC3E}">
        <p14:creationId xmlns:p14="http://schemas.microsoft.com/office/powerpoint/2010/main" val="3983659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rPr>
              <a:t>誰能使我與神的愛隔絕</a:t>
            </a:r>
          </a:p>
        </p:txBody>
      </p:sp>
      <p:sp>
        <p:nvSpPr>
          <p:cNvPr id="3" name="文字方塊 2">
            <a:extLst>
              <a:ext uri="{FF2B5EF4-FFF2-40B4-BE49-F238E27FC236}">
                <a16:creationId xmlns:a16="http://schemas.microsoft.com/office/drawing/2014/main" id="{E97D1CD5-4937-4257-9B6C-20418B32FA69}"/>
              </a:ext>
            </a:extLst>
          </p:cNvPr>
          <p:cNvSpPr txBox="1"/>
          <p:nvPr/>
        </p:nvSpPr>
        <p:spPr>
          <a:xfrm>
            <a:off x="1148861" y="1377233"/>
            <a:ext cx="10675815" cy="2308324"/>
          </a:xfrm>
          <a:prstGeom prst="rect">
            <a:avLst/>
          </a:prstGeom>
          <a:noFill/>
        </p:spPr>
        <p:txBody>
          <a:bodyPr wrap="square" rtlCol="0">
            <a:spAutoFit/>
          </a:bodyPr>
          <a:lstStyle/>
          <a:p>
            <a:r>
              <a:rPr lang="en-US" altLang="zh-TW" sz="2400" b="1" dirty="0">
                <a:solidFill>
                  <a:srgbClr val="7E3F00"/>
                </a:solidFill>
                <a:latin typeface="Calibri" panose="020F0502020204030204" pitchFamily="34" charset="0"/>
                <a:ea typeface="標楷體" panose="03000509000000000000" pitchFamily="65" charset="-120"/>
                <a:cs typeface="+mj-cs"/>
              </a:rPr>
              <a:t>   35</a:t>
            </a:r>
            <a:r>
              <a:rPr lang="zh-TW" altLang="en-US" sz="2400" b="1" dirty="0">
                <a:solidFill>
                  <a:srgbClr val="FF0000"/>
                </a:solidFill>
                <a:latin typeface="Calibri" panose="020F0502020204030204" pitchFamily="34" charset="0"/>
                <a:ea typeface="標楷體" panose="03000509000000000000" pitchFamily="65" charset="-120"/>
                <a:cs typeface="+mj-cs"/>
              </a:rPr>
              <a:t>誰能使我們與基督的愛隔絕呢？</a:t>
            </a:r>
            <a:r>
              <a:rPr lang="zh-TW" altLang="en-US" sz="2400" b="1" dirty="0">
                <a:solidFill>
                  <a:srgbClr val="7E3F00"/>
                </a:solidFill>
                <a:latin typeface="Calibri" panose="020F0502020204030204" pitchFamily="34" charset="0"/>
                <a:ea typeface="標楷體" panose="03000509000000000000" pitchFamily="65" charset="-120"/>
                <a:cs typeface="+mj-cs"/>
              </a:rPr>
              <a:t>難道是患難嗎？是困苦嗎？是逼迫嗎？是飢餓嗎？是赤身露體嗎？是危險嗎？是刀劍嗎？ </a:t>
            </a:r>
            <a:r>
              <a:rPr lang="en-US" altLang="zh-TW" sz="2400" b="1" dirty="0">
                <a:solidFill>
                  <a:srgbClr val="7E3F00"/>
                </a:solidFill>
                <a:latin typeface="Calibri" panose="020F0502020204030204" pitchFamily="34" charset="0"/>
                <a:ea typeface="標楷體" panose="03000509000000000000" pitchFamily="65" charset="-120"/>
                <a:cs typeface="+mj-cs"/>
              </a:rPr>
              <a:t>36</a:t>
            </a:r>
            <a:r>
              <a:rPr lang="zh-TW" altLang="en-US" sz="2400" b="1" dirty="0">
                <a:solidFill>
                  <a:srgbClr val="7E3F00"/>
                </a:solidFill>
                <a:latin typeface="Calibri" panose="020F0502020204030204" pitchFamily="34" charset="0"/>
                <a:ea typeface="標楷體" panose="03000509000000000000" pitchFamily="65" charset="-120"/>
                <a:cs typeface="+mj-cs"/>
              </a:rPr>
              <a:t>如經上所記：「我們為你的緣故終日被殺；人看我們如將宰的羊。」 </a:t>
            </a:r>
            <a:r>
              <a:rPr lang="en-US" altLang="zh-TW" sz="2400" b="1" dirty="0">
                <a:solidFill>
                  <a:srgbClr val="7E3F00"/>
                </a:solidFill>
                <a:latin typeface="Calibri" panose="020F0502020204030204" pitchFamily="34" charset="0"/>
                <a:ea typeface="標楷體" panose="03000509000000000000" pitchFamily="65" charset="-120"/>
                <a:cs typeface="+mj-cs"/>
              </a:rPr>
              <a:t>37</a:t>
            </a:r>
            <a:r>
              <a:rPr lang="zh-TW" altLang="en-US" sz="2400" b="1" dirty="0">
                <a:solidFill>
                  <a:srgbClr val="7E3F00"/>
                </a:solidFill>
                <a:latin typeface="Calibri" panose="020F0502020204030204" pitchFamily="34" charset="0"/>
                <a:ea typeface="標楷體" panose="03000509000000000000" pitchFamily="65" charset="-120"/>
                <a:cs typeface="+mj-cs"/>
              </a:rPr>
              <a:t>然而，</a:t>
            </a:r>
            <a:r>
              <a:rPr lang="zh-TW" altLang="en-US" sz="2400" b="1" dirty="0">
                <a:solidFill>
                  <a:srgbClr val="FF0000"/>
                </a:solidFill>
                <a:latin typeface="Calibri" panose="020F0502020204030204" pitchFamily="34" charset="0"/>
                <a:ea typeface="標楷體" panose="03000509000000000000" pitchFamily="65" charset="-120"/>
                <a:cs typeface="+mj-cs"/>
              </a:rPr>
              <a:t>靠著愛我們的主</a:t>
            </a:r>
            <a:r>
              <a:rPr lang="zh-TW" altLang="en-US" sz="2400" b="1" dirty="0">
                <a:solidFill>
                  <a:srgbClr val="7E3F00"/>
                </a:solidFill>
                <a:latin typeface="Calibri" panose="020F0502020204030204" pitchFamily="34" charset="0"/>
                <a:ea typeface="標楷體" panose="03000509000000000000" pitchFamily="65" charset="-120"/>
                <a:cs typeface="+mj-cs"/>
              </a:rPr>
              <a:t>，在這一切的事上已經得勝有餘了。 </a:t>
            </a:r>
            <a:r>
              <a:rPr lang="en-US" altLang="zh-TW" sz="2400" b="1" dirty="0">
                <a:solidFill>
                  <a:srgbClr val="7E3F00"/>
                </a:solidFill>
                <a:latin typeface="Calibri" panose="020F0502020204030204" pitchFamily="34" charset="0"/>
                <a:ea typeface="標楷體" panose="03000509000000000000" pitchFamily="65" charset="-120"/>
                <a:cs typeface="+mj-cs"/>
              </a:rPr>
              <a:t>38</a:t>
            </a:r>
            <a:r>
              <a:rPr lang="zh-TW" altLang="en-US" sz="2400" b="1" dirty="0">
                <a:solidFill>
                  <a:srgbClr val="7E3F00"/>
                </a:solidFill>
                <a:latin typeface="Calibri" panose="020F0502020204030204" pitchFamily="34" charset="0"/>
                <a:ea typeface="標楷體" panose="03000509000000000000" pitchFamily="65" charset="-120"/>
                <a:cs typeface="+mj-cs"/>
              </a:rPr>
              <a:t>因為我深信無論是死，是生，是天使，是掌權的，是有能的，是現在的事，是將來的事， </a:t>
            </a:r>
            <a:r>
              <a:rPr lang="en-US" altLang="zh-TW" sz="2400" b="1" dirty="0">
                <a:solidFill>
                  <a:srgbClr val="7E3F00"/>
                </a:solidFill>
                <a:latin typeface="Calibri" panose="020F0502020204030204" pitchFamily="34" charset="0"/>
                <a:ea typeface="標楷體" panose="03000509000000000000" pitchFamily="65" charset="-120"/>
                <a:cs typeface="+mj-cs"/>
              </a:rPr>
              <a:t>39</a:t>
            </a:r>
            <a:r>
              <a:rPr lang="zh-TW" altLang="en-US" sz="2400" b="1" dirty="0">
                <a:solidFill>
                  <a:srgbClr val="7E3F00"/>
                </a:solidFill>
                <a:latin typeface="Calibri" panose="020F0502020204030204" pitchFamily="34" charset="0"/>
                <a:ea typeface="標楷體" panose="03000509000000000000" pitchFamily="65" charset="-120"/>
                <a:cs typeface="+mj-cs"/>
              </a:rPr>
              <a:t>是高處的，是低處的，是別的受造之物，都不能叫我們與神的愛隔絕；這愛是在我們的主基督耶穌裡的。</a:t>
            </a:r>
            <a:r>
              <a:rPr lang="en-US" altLang="zh-TW" sz="2400" b="1" dirty="0">
                <a:solidFill>
                  <a:srgbClr val="7E3F00"/>
                </a:solidFill>
                <a:latin typeface="Calibri" panose="020F0502020204030204" pitchFamily="34" charset="0"/>
                <a:ea typeface="標楷體" panose="03000509000000000000" pitchFamily="65" charset="-120"/>
                <a:cs typeface="+mj-cs"/>
              </a:rPr>
              <a:t>(</a:t>
            </a:r>
            <a:r>
              <a:rPr lang="zh-TW" altLang="en-US" sz="2400" b="1" dirty="0">
                <a:solidFill>
                  <a:srgbClr val="7E3F00"/>
                </a:solidFill>
                <a:latin typeface="Calibri" panose="020F0502020204030204" pitchFamily="34" charset="0"/>
                <a:ea typeface="標楷體" panose="03000509000000000000" pitchFamily="65" charset="-120"/>
                <a:cs typeface="+mj-cs"/>
              </a:rPr>
              <a:t>羅</a:t>
            </a:r>
            <a:r>
              <a:rPr lang="en-US" altLang="zh-TW" sz="2400" b="1" dirty="0">
                <a:solidFill>
                  <a:srgbClr val="7E3F00"/>
                </a:solidFill>
                <a:latin typeface="Calibri" panose="020F0502020204030204" pitchFamily="34" charset="0"/>
                <a:ea typeface="標楷體" panose="03000509000000000000" pitchFamily="65" charset="-120"/>
                <a:cs typeface="+mj-cs"/>
              </a:rPr>
              <a:t>8:35-39)</a:t>
            </a:r>
            <a:endParaRPr lang="zh-TW" altLang="en-US" sz="2400" b="1" dirty="0">
              <a:solidFill>
                <a:srgbClr val="7E3F00"/>
              </a:solidFill>
              <a:latin typeface="Calibri" panose="020F0502020204030204" pitchFamily="34" charset="0"/>
              <a:ea typeface="標楷體" panose="03000509000000000000" pitchFamily="65" charset="-120"/>
              <a:cs typeface="+mj-cs"/>
            </a:endParaRPr>
          </a:p>
        </p:txBody>
      </p:sp>
      <p:sp>
        <p:nvSpPr>
          <p:cNvPr id="4" name="矩形 3">
            <a:extLst>
              <a:ext uri="{FF2B5EF4-FFF2-40B4-BE49-F238E27FC236}">
                <a16:creationId xmlns:a16="http://schemas.microsoft.com/office/drawing/2014/main" id="{2697BC14-F12A-4B69-88D5-9018A4FAAB6A}"/>
              </a:ext>
            </a:extLst>
          </p:cNvPr>
          <p:cNvSpPr/>
          <p:nvPr/>
        </p:nvSpPr>
        <p:spPr>
          <a:xfrm>
            <a:off x="293076" y="3685557"/>
            <a:ext cx="11605847" cy="3046988"/>
          </a:xfrm>
          <a:prstGeom prst="rect">
            <a:avLst/>
          </a:prstGeom>
        </p:spPr>
        <p:txBody>
          <a:bodyPr wrap="square">
            <a:spAutoFit/>
          </a:bodyPr>
          <a:lstStyle/>
          <a:p>
            <a:r>
              <a:rPr lang="en-US" altLang="zh-TW" sz="2400" b="1" dirty="0">
                <a:solidFill>
                  <a:srgbClr val="884400"/>
                </a:solidFill>
                <a:latin typeface="Times New Roman" panose="02020603050405020304" pitchFamily="18" charset="0"/>
                <a:ea typeface="HGPSoeiKakugothicUB" panose="020B0400000000000000" pitchFamily="34" charset="-128"/>
                <a:cs typeface="Times New Roman" panose="02020603050405020304" pitchFamily="18" charset="0"/>
              </a:rPr>
              <a:t>35 </a:t>
            </a:r>
            <a:r>
              <a:rPr lang="en-US" altLang="zh-TW" sz="2400" b="1" dirty="0">
                <a:solidFill>
                  <a:srgbClr val="FF0000"/>
                </a:solidFill>
                <a:latin typeface="Times New Roman" panose="02020603050405020304" pitchFamily="18" charset="0"/>
                <a:ea typeface="HGPSoeiKakugothicUB" panose="020B0400000000000000" pitchFamily="34" charset="-128"/>
                <a:cs typeface="Times New Roman" panose="02020603050405020304" pitchFamily="18" charset="0"/>
              </a:rPr>
              <a:t>Who shall separate us from the love of Christ? </a:t>
            </a:r>
            <a:r>
              <a:rPr lang="en-US" altLang="zh-TW" sz="2400" b="1" dirty="0">
                <a:solidFill>
                  <a:srgbClr val="884400"/>
                </a:solidFill>
                <a:latin typeface="Times New Roman" panose="02020603050405020304" pitchFamily="18" charset="0"/>
                <a:ea typeface="HGPSoeiKakugothicUB" panose="020B0400000000000000" pitchFamily="34" charset="-128"/>
                <a:cs typeface="Times New Roman" panose="02020603050405020304" pitchFamily="18" charset="0"/>
              </a:rPr>
              <a:t>Shall trouble or hardship or persecution or famine or nakedness or danger or sword? 36 As it is written : “For your sake we face death all day long; we are considered as sheep to be slaughtered.” 37 No, in all these things we are more than conquerors </a:t>
            </a:r>
            <a:r>
              <a:rPr lang="en-US" altLang="zh-TW" sz="2400" b="1" dirty="0">
                <a:solidFill>
                  <a:srgbClr val="FF0000"/>
                </a:solidFill>
                <a:latin typeface="Times New Roman" panose="02020603050405020304" pitchFamily="18" charset="0"/>
                <a:ea typeface="HGPSoeiKakugothicUB" panose="020B0400000000000000" pitchFamily="34" charset="-128"/>
                <a:cs typeface="Times New Roman" panose="02020603050405020304" pitchFamily="18" charset="0"/>
              </a:rPr>
              <a:t>through him who loved us</a:t>
            </a:r>
            <a:r>
              <a:rPr lang="en-US" altLang="zh-TW" sz="2400" b="1" dirty="0">
                <a:solidFill>
                  <a:srgbClr val="884400"/>
                </a:solidFill>
                <a:latin typeface="Times New Roman" panose="02020603050405020304" pitchFamily="18" charset="0"/>
                <a:ea typeface="HGPSoeiKakugothicUB" panose="020B0400000000000000" pitchFamily="34" charset="-128"/>
                <a:cs typeface="Times New Roman" panose="02020603050405020304" pitchFamily="18" charset="0"/>
              </a:rPr>
              <a:t>.  38 For I am convinced that neither death nor life, neither angels nor demons,[b] neither the present nor the future, nor any powers,  39 neither height nor depth, nor anything else in all creation, will be able to separate us from the love of God that is in Christ Jesus our Lord. (Romans 8:35-39)</a:t>
            </a:r>
            <a:endParaRPr lang="zh-TW" altLang="en-US" sz="2400" b="1" dirty="0">
              <a:solidFill>
                <a:srgbClr val="884400"/>
              </a:solidFill>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285213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耶穌要呼召同工一起收割莊稼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約</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15:15-16)</a:t>
            </a:r>
            <a:endPar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endParaRPr>
          </a:p>
        </p:txBody>
      </p:sp>
      <p:pic>
        <p:nvPicPr>
          <p:cNvPr id="3" name="圖片 2">
            <a:extLst>
              <a:ext uri="{FF2B5EF4-FFF2-40B4-BE49-F238E27FC236}">
                <a16:creationId xmlns:a16="http://schemas.microsoft.com/office/drawing/2014/main" id="{24E9342D-DFBF-4026-9B03-BB46CBE2E4B1}"/>
              </a:ext>
            </a:extLst>
          </p:cNvPr>
          <p:cNvPicPr>
            <a:picLocks noChangeAspect="1"/>
          </p:cNvPicPr>
          <p:nvPr/>
        </p:nvPicPr>
        <p:blipFill>
          <a:blip r:embed="rId2"/>
          <a:stretch>
            <a:fillRect/>
          </a:stretch>
        </p:blipFill>
        <p:spPr>
          <a:xfrm>
            <a:off x="6754122" y="2852383"/>
            <a:ext cx="5219547" cy="3817914"/>
          </a:xfrm>
          <a:prstGeom prst="rect">
            <a:avLst/>
          </a:prstGeom>
        </p:spPr>
      </p:pic>
      <p:sp>
        <p:nvSpPr>
          <p:cNvPr id="4" name="矩形 3">
            <a:extLst>
              <a:ext uri="{FF2B5EF4-FFF2-40B4-BE49-F238E27FC236}">
                <a16:creationId xmlns:a16="http://schemas.microsoft.com/office/drawing/2014/main" id="{0D74204E-1D38-46DA-85A9-11FBB9D36370}"/>
              </a:ext>
            </a:extLst>
          </p:cNvPr>
          <p:cNvSpPr/>
          <p:nvPr/>
        </p:nvSpPr>
        <p:spPr>
          <a:xfrm>
            <a:off x="1346578" y="1413887"/>
            <a:ext cx="10845422" cy="1569660"/>
          </a:xfrm>
          <a:prstGeom prst="rect">
            <a:avLst/>
          </a:prstGeom>
        </p:spPr>
        <p:txBody>
          <a:bodyPr wrap="square">
            <a:spAutoFit/>
          </a:bodyPr>
          <a:lstStyle/>
          <a:p>
            <a:r>
              <a:rPr lang="en-US" altLang="zh-TW" sz="2400" b="1" dirty="0">
                <a:solidFill>
                  <a:srgbClr val="7E3F00"/>
                </a:solidFill>
                <a:latin typeface="Calibri" panose="020F0502020204030204" pitchFamily="34" charset="0"/>
                <a:ea typeface="標楷體" panose="03000509000000000000" pitchFamily="65" charset="-120"/>
                <a:cs typeface="+mj-cs"/>
              </a:rPr>
              <a:t>15 </a:t>
            </a:r>
            <a:r>
              <a:rPr lang="zh-TW" altLang="en-US" sz="2400" b="1" dirty="0">
                <a:solidFill>
                  <a:srgbClr val="7E3F00"/>
                </a:solidFill>
                <a:latin typeface="Calibri" panose="020F0502020204030204" pitchFamily="34" charset="0"/>
                <a:ea typeface="標楷體" panose="03000509000000000000" pitchFamily="65" charset="-120"/>
                <a:cs typeface="+mj-cs"/>
              </a:rPr>
              <a:t>以後我不再稱你們為僕人，因僕人不知道主人所做的事。我乃稱你們為朋友；因我從我父所聽見的，已經都告訴你們了。</a:t>
            </a:r>
            <a:r>
              <a:rPr lang="en-US" altLang="zh-TW" sz="2400" b="1" dirty="0">
                <a:solidFill>
                  <a:srgbClr val="7E3F00"/>
                </a:solidFill>
                <a:latin typeface="Calibri" panose="020F0502020204030204" pitchFamily="34" charset="0"/>
                <a:ea typeface="標楷體" panose="03000509000000000000" pitchFamily="65" charset="-120"/>
                <a:cs typeface="+mj-cs"/>
              </a:rPr>
              <a:t>16 </a:t>
            </a:r>
            <a:r>
              <a:rPr lang="zh-TW" altLang="en-US" sz="2400" b="1" dirty="0">
                <a:solidFill>
                  <a:srgbClr val="7E3F00"/>
                </a:solidFill>
                <a:latin typeface="Calibri" panose="020F0502020204030204" pitchFamily="34" charset="0"/>
                <a:ea typeface="標楷體" panose="03000509000000000000" pitchFamily="65" charset="-120"/>
                <a:cs typeface="+mj-cs"/>
              </a:rPr>
              <a:t>不是你們揀選了我，是我揀選了你們，並且分派你們去結果子，叫你們的果子常存，使你們奉我的名，無論向父求什麼，他就賜給你們。</a:t>
            </a:r>
          </a:p>
        </p:txBody>
      </p:sp>
      <p:sp>
        <p:nvSpPr>
          <p:cNvPr id="5" name="矩形 4">
            <a:extLst>
              <a:ext uri="{FF2B5EF4-FFF2-40B4-BE49-F238E27FC236}">
                <a16:creationId xmlns:a16="http://schemas.microsoft.com/office/drawing/2014/main" id="{05C1A1B5-94B8-4AA2-A40C-A45E631690A2}"/>
              </a:ext>
            </a:extLst>
          </p:cNvPr>
          <p:cNvSpPr/>
          <p:nvPr/>
        </p:nvSpPr>
        <p:spPr>
          <a:xfrm>
            <a:off x="502692" y="3257261"/>
            <a:ext cx="6096000" cy="3139321"/>
          </a:xfrm>
          <a:prstGeom prst="rect">
            <a:avLst/>
          </a:prstGeom>
        </p:spPr>
        <p:txBody>
          <a:bodyPr>
            <a:spAutoFit/>
          </a:bodyPr>
          <a:lstStyle/>
          <a:p>
            <a:r>
              <a:rPr lang="en-US" altLang="zh-TW"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rPr>
              <a:t>15 I no longer call you servants, because a servant does not know his master's business. Instead, I have called you friends, for everything that I learned from my Father I have made known to you. 16 You did not choose me, but I chose you and appointed you so that you might go and bear fruit-fruit that will last-and so that whatever you ask in my name the Father will give you.</a:t>
            </a:r>
            <a:endParaRPr lang="zh-TW" altLang="en-US"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970885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Rapture (4:16-17)</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教會被提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帖前</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4:16-17)</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6D3ADB4D-EE53-4CF0-A396-3B52BB58822C}"/>
              </a:ext>
            </a:extLst>
          </p:cNvPr>
          <p:cNvPicPr>
            <a:picLocks noChangeAspect="1"/>
          </p:cNvPicPr>
          <p:nvPr/>
        </p:nvPicPr>
        <p:blipFill>
          <a:blip r:embed="rId2"/>
          <a:stretch>
            <a:fillRect/>
          </a:stretch>
        </p:blipFill>
        <p:spPr>
          <a:xfrm>
            <a:off x="6646459" y="1620588"/>
            <a:ext cx="5259474" cy="4656762"/>
          </a:xfrm>
          <a:prstGeom prst="rect">
            <a:avLst/>
          </a:prstGeom>
        </p:spPr>
      </p:pic>
      <p:sp>
        <p:nvSpPr>
          <p:cNvPr id="4" name="矩形 3">
            <a:extLst>
              <a:ext uri="{FF2B5EF4-FFF2-40B4-BE49-F238E27FC236}">
                <a16:creationId xmlns:a16="http://schemas.microsoft.com/office/drawing/2014/main" id="{101E0374-1DA8-4410-B845-390251127F89}"/>
              </a:ext>
            </a:extLst>
          </p:cNvPr>
          <p:cNvSpPr/>
          <p:nvPr/>
        </p:nvSpPr>
        <p:spPr>
          <a:xfrm>
            <a:off x="1234586" y="1477287"/>
            <a:ext cx="5113361" cy="2308324"/>
          </a:xfrm>
          <a:prstGeom prst="rect">
            <a:avLst/>
          </a:prstGeom>
        </p:spPr>
        <p:txBody>
          <a:bodyPr wrap="square">
            <a:spAutoFit/>
          </a:bodyPr>
          <a:lstStyle/>
          <a:p>
            <a:r>
              <a:rPr lang="en-US" altLang="zh-TW" sz="2400" b="1" dirty="0">
                <a:solidFill>
                  <a:srgbClr val="7E3F00"/>
                </a:solidFill>
                <a:latin typeface="Calibri" panose="020F0502020204030204" pitchFamily="34" charset="0"/>
                <a:ea typeface="標楷體" panose="03000509000000000000" pitchFamily="65" charset="-120"/>
                <a:cs typeface="+mj-cs"/>
              </a:rPr>
              <a:t>16 </a:t>
            </a:r>
            <a:r>
              <a:rPr lang="zh-TW" altLang="en-US" sz="2400" b="1" dirty="0">
                <a:solidFill>
                  <a:srgbClr val="7E3F00"/>
                </a:solidFill>
                <a:latin typeface="Calibri" panose="020F0502020204030204" pitchFamily="34" charset="0"/>
                <a:ea typeface="標楷體" panose="03000509000000000000" pitchFamily="65" charset="-120"/>
                <a:cs typeface="+mj-cs"/>
              </a:rPr>
              <a:t>因為主必親自從天降臨，有呼叫的聲音和天使長的聲音，又有神的號吹響；那在基督裡死了的人必先復活。 </a:t>
            </a:r>
            <a:r>
              <a:rPr lang="en-US" altLang="zh-TW" sz="2400" b="1" dirty="0">
                <a:solidFill>
                  <a:srgbClr val="7E3F00"/>
                </a:solidFill>
                <a:latin typeface="Calibri" panose="020F0502020204030204" pitchFamily="34" charset="0"/>
                <a:ea typeface="標楷體" panose="03000509000000000000" pitchFamily="65" charset="-120"/>
                <a:cs typeface="+mj-cs"/>
              </a:rPr>
              <a:t>17 </a:t>
            </a:r>
            <a:r>
              <a:rPr lang="zh-TW" altLang="en-US" sz="2400" b="1" dirty="0">
                <a:solidFill>
                  <a:srgbClr val="7E3F00"/>
                </a:solidFill>
                <a:latin typeface="Calibri" panose="020F0502020204030204" pitchFamily="34" charset="0"/>
                <a:ea typeface="標楷體" panose="03000509000000000000" pitchFamily="65" charset="-120"/>
                <a:cs typeface="+mj-cs"/>
              </a:rPr>
              <a:t>以後我們這活著還存留的人必和他們一同被提到雲裡，在空中與主相遇。這樣，我們就要和主永遠同在。</a:t>
            </a:r>
          </a:p>
        </p:txBody>
      </p:sp>
      <p:sp>
        <p:nvSpPr>
          <p:cNvPr id="5" name="矩形 4">
            <a:extLst>
              <a:ext uri="{FF2B5EF4-FFF2-40B4-BE49-F238E27FC236}">
                <a16:creationId xmlns:a16="http://schemas.microsoft.com/office/drawing/2014/main" id="{9676CDCD-DFC3-4858-B47C-9F5C186CC1AC}"/>
              </a:ext>
            </a:extLst>
          </p:cNvPr>
          <p:cNvSpPr/>
          <p:nvPr/>
        </p:nvSpPr>
        <p:spPr>
          <a:xfrm>
            <a:off x="204180" y="3928912"/>
            <a:ext cx="6360394" cy="2462213"/>
          </a:xfrm>
          <a:prstGeom prst="rect">
            <a:avLst/>
          </a:prstGeom>
        </p:spPr>
        <p:txBody>
          <a:bodyPr wrap="square">
            <a:spAutoFit/>
          </a:bodyPr>
          <a:lstStyle/>
          <a:p>
            <a:r>
              <a:rPr lang="en-US" altLang="zh-TW"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rPr>
              <a:t>16 For the Lord himself will come down from heaven, with a loud command, with the voice of the archangel and with the trumpet call of God, and the dead in Christ will rise first. 17 After that, we who are still alive and are left will be caught up together with them in the clouds to meet the Lord in the air. And so we will be with the Lord forever.</a:t>
            </a:r>
            <a:endParaRPr lang="zh-TW" altLang="en-US" sz="2200" b="1" dirty="0">
              <a:solidFill>
                <a:srgbClr val="C67600"/>
              </a:solidFill>
              <a:latin typeface="Times New Roman" panose="02020603050405020304" pitchFamily="18" charset="0"/>
              <a:ea typeface="HGPSoeiKakugothicUB"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2683881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23801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Jesus Christ return as King of King Rev (19:11-16)</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主耶穌回來做王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啟</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19:11-16)</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3" name="圖片 2">
            <a:extLst>
              <a:ext uri="{FF2B5EF4-FFF2-40B4-BE49-F238E27FC236}">
                <a16:creationId xmlns:a16="http://schemas.microsoft.com/office/drawing/2014/main" id="{F994D9C8-BD03-41E0-AE91-386FFC0D5E87}"/>
              </a:ext>
            </a:extLst>
          </p:cNvPr>
          <p:cNvPicPr>
            <a:picLocks noChangeAspect="1"/>
          </p:cNvPicPr>
          <p:nvPr/>
        </p:nvPicPr>
        <p:blipFill>
          <a:blip r:embed="rId2"/>
          <a:stretch>
            <a:fillRect/>
          </a:stretch>
        </p:blipFill>
        <p:spPr>
          <a:xfrm>
            <a:off x="2504999" y="1487192"/>
            <a:ext cx="7182001" cy="5183104"/>
          </a:xfrm>
          <a:prstGeom prst="rect">
            <a:avLst/>
          </a:prstGeom>
        </p:spPr>
      </p:pic>
    </p:spTree>
    <p:extLst>
      <p:ext uri="{BB962C8B-B14F-4D97-AF65-F5344CB8AC3E}">
        <p14:creationId xmlns:p14="http://schemas.microsoft.com/office/powerpoint/2010/main" val="4199953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9238019"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Jesus Christ return as King of King (Rev 19:11-16)</a:t>
            </a:r>
            <a:b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b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主耶穌回來做王 </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a:t>
            </a:r>
            <a:r>
              <a:rPr lang="zh-TW" altLang="en-US"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啟</a:t>
            </a:r>
            <a:r>
              <a:rPr lang="en-US" altLang="zh-TW" sz="3200" b="1" dirty="0">
                <a:solidFill>
                  <a:srgbClr val="7E3F00"/>
                </a:solidFill>
                <a:latin typeface="Calibri" panose="020F0502020204030204" pitchFamily="34" charset="0"/>
                <a:ea typeface="標楷體" panose="03000509000000000000" pitchFamily="65" charset="-120"/>
                <a:cs typeface="Times New Roman" panose="02020603050405020304" pitchFamily="18" charset="0"/>
              </a:rPr>
              <a:t>19:11-16)</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FAF95D6E-242D-4E40-8D69-B543645C4A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42948" y="1342598"/>
            <a:ext cx="7208293" cy="5406220"/>
          </a:xfrm>
          <a:prstGeom prst="rect">
            <a:avLst/>
          </a:prstGeom>
        </p:spPr>
      </p:pic>
    </p:spTree>
    <p:extLst>
      <p:ext uri="{BB962C8B-B14F-4D97-AF65-F5344CB8AC3E}">
        <p14:creationId xmlns:p14="http://schemas.microsoft.com/office/powerpoint/2010/main" val="2450050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以賽亞書</a:t>
            </a:r>
            <a:r>
              <a:rPr lang="en-US" altLang="zh-TW" sz="2800" b="1" dirty="0">
                <a:solidFill>
                  <a:srgbClr val="7E3F00"/>
                </a:solidFill>
                <a:latin typeface="Calibri" panose="020F0502020204030204" pitchFamily="34" charset="0"/>
                <a:ea typeface="標楷體" panose="03000509000000000000" pitchFamily="65" charset="-120"/>
              </a:rPr>
              <a:t>60:1</a:t>
            </a:r>
            <a:r>
              <a:rPr lang="zh-TW" altLang="en-US" sz="2800" b="1" dirty="0">
                <a:solidFill>
                  <a:srgbClr val="7E3F00"/>
                </a:solidFill>
                <a:latin typeface="Calibri" panose="020F0502020204030204" pitchFamily="34" charset="0"/>
                <a:ea typeface="標楷體" panose="03000509000000000000" pitchFamily="65" charset="-120"/>
              </a:rPr>
              <a:t>「興起，發光！因為你的光已經來到！耶和華的榮耀發現照耀你。」</a:t>
            </a:r>
          </a:p>
        </p:txBody>
      </p:sp>
      <p:pic>
        <p:nvPicPr>
          <p:cNvPr id="4" name="圖片 3">
            <a:extLst>
              <a:ext uri="{FF2B5EF4-FFF2-40B4-BE49-F238E27FC236}">
                <a16:creationId xmlns:a16="http://schemas.microsoft.com/office/drawing/2014/main" id="{6C2B856C-A078-4585-AB9D-2C97F1B2C84C}"/>
              </a:ext>
            </a:extLst>
          </p:cNvPr>
          <p:cNvPicPr>
            <a:picLocks noChangeAspect="1"/>
          </p:cNvPicPr>
          <p:nvPr/>
        </p:nvPicPr>
        <p:blipFill rotWithShape="1">
          <a:blip r:embed="rId2">
            <a:extLst>
              <a:ext uri="{28A0092B-C50C-407E-A947-70E740481C1C}">
                <a14:useLocalDpi xmlns:a14="http://schemas.microsoft.com/office/drawing/2010/main" val="0"/>
              </a:ext>
            </a:extLst>
          </a:blip>
          <a:srcRect b="7861"/>
          <a:stretch/>
        </p:blipFill>
        <p:spPr>
          <a:xfrm>
            <a:off x="3219166" y="1368907"/>
            <a:ext cx="5753668" cy="5301389"/>
          </a:xfrm>
          <a:prstGeom prst="rect">
            <a:avLst/>
          </a:prstGeom>
        </p:spPr>
      </p:pic>
    </p:spTree>
    <p:extLst>
      <p:ext uri="{BB962C8B-B14F-4D97-AF65-F5344CB8AC3E}">
        <p14:creationId xmlns:p14="http://schemas.microsoft.com/office/powerpoint/2010/main" val="303598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Symbols of Holy Spirit </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2800" b="1" dirty="0">
                <a:solidFill>
                  <a:srgbClr val="7E3F00"/>
                </a:solidFill>
                <a:latin typeface="Calibri" panose="020F0502020204030204" pitchFamily="34" charset="0"/>
                <a:ea typeface="標楷體" panose="03000509000000000000" pitchFamily="65" charset="-120"/>
              </a:rPr>
              <a:t>聖靈的象徵</a:t>
            </a:r>
          </a:p>
        </p:txBody>
      </p:sp>
      <p:pic>
        <p:nvPicPr>
          <p:cNvPr id="4" name="圖片 3">
            <a:extLst>
              <a:ext uri="{FF2B5EF4-FFF2-40B4-BE49-F238E27FC236}">
                <a16:creationId xmlns:a16="http://schemas.microsoft.com/office/drawing/2014/main" id="{F47A74C1-5021-4735-B3C9-E25BC3A1136C}"/>
              </a:ext>
            </a:extLst>
          </p:cNvPr>
          <p:cNvPicPr>
            <a:picLocks noChangeAspect="1"/>
          </p:cNvPicPr>
          <p:nvPr/>
        </p:nvPicPr>
        <p:blipFill rotWithShape="1">
          <a:blip r:embed="rId2">
            <a:extLst>
              <a:ext uri="{28A0092B-C50C-407E-A947-70E740481C1C}">
                <a14:useLocalDpi xmlns:a14="http://schemas.microsoft.com/office/drawing/2010/main" val="0"/>
              </a:ext>
            </a:extLst>
          </a:blip>
          <a:srcRect b="6072"/>
          <a:stretch/>
        </p:blipFill>
        <p:spPr>
          <a:xfrm>
            <a:off x="1641357" y="1395981"/>
            <a:ext cx="9331444" cy="5219497"/>
          </a:xfrm>
          <a:prstGeom prst="rect">
            <a:avLst/>
          </a:prstGeom>
        </p:spPr>
      </p:pic>
    </p:spTree>
    <p:extLst>
      <p:ext uri="{BB962C8B-B14F-4D97-AF65-F5344CB8AC3E}">
        <p14:creationId xmlns:p14="http://schemas.microsoft.com/office/powerpoint/2010/main" val="369448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918813" cy="1020123"/>
          </a:xfrm>
        </p:spPr>
        <p:txBody>
          <a:bodyPr/>
          <a:lstStyle/>
          <a:p>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Word of God</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en-US" altLang="zh-TW" sz="3200" b="1" dirty="0">
                <a:latin typeface="Times New Roman" panose="02020603050405020304" pitchFamily="18" charset="0"/>
                <a:ea typeface="HGPSoeiKakugothicUB" panose="020B0400000000000000" pitchFamily="34" charset="-128"/>
                <a:cs typeface="Times New Roman" panose="02020603050405020304" pitchFamily="18" charset="0"/>
              </a:rPr>
              <a:t> (2 Tim 3:16-17)</a:t>
            </a:r>
            <a:r>
              <a:rPr lang="zh-TW" altLang="en-US" sz="3200" b="1" dirty="0">
                <a:latin typeface="Times New Roman" panose="02020603050405020304" pitchFamily="18" charset="0"/>
                <a:ea typeface="HGPSoeiKakugothicUB" panose="020B0400000000000000" pitchFamily="34" charset="-128"/>
                <a:cs typeface="Times New Roman" panose="02020603050405020304" pitchFamily="18" charset="0"/>
              </a:rPr>
              <a:t> </a:t>
            </a:r>
            <a:r>
              <a:rPr lang="zh-TW" altLang="en-US" sz="2800" b="1" dirty="0">
                <a:solidFill>
                  <a:srgbClr val="7E3F00"/>
                </a:solidFill>
                <a:latin typeface="Calibri" panose="020F0502020204030204" pitchFamily="34" charset="0"/>
                <a:ea typeface="標楷體" panose="03000509000000000000" pitchFamily="65" charset="-120"/>
              </a:rPr>
              <a:t>神的話 </a:t>
            </a:r>
            <a:r>
              <a:rPr lang="en-US" altLang="zh-TW" sz="2800" b="1" dirty="0">
                <a:solidFill>
                  <a:srgbClr val="7E3F00"/>
                </a:solidFill>
                <a:latin typeface="Calibri" panose="020F0502020204030204" pitchFamily="34" charset="0"/>
                <a:ea typeface="標楷體" panose="03000509000000000000" pitchFamily="65" charset="-120"/>
              </a:rPr>
              <a:t>(</a:t>
            </a:r>
            <a:r>
              <a:rPr lang="zh-TW" altLang="en-US" sz="2800" b="1" dirty="0">
                <a:solidFill>
                  <a:srgbClr val="7E3F00"/>
                </a:solidFill>
                <a:latin typeface="Calibri" panose="020F0502020204030204" pitchFamily="34" charset="0"/>
                <a:ea typeface="標楷體" panose="03000509000000000000" pitchFamily="65" charset="-120"/>
              </a:rPr>
              <a:t>提後</a:t>
            </a:r>
            <a:r>
              <a:rPr lang="en-US" altLang="zh-TW" sz="2800" b="1" dirty="0">
                <a:solidFill>
                  <a:srgbClr val="7E3F00"/>
                </a:solidFill>
                <a:latin typeface="Calibri" panose="020F0502020204030204" pitchFamily="34" charset="0"/>
                <a:ea typeface="標楷體" panose="03000509000000000000" pitchFamily="65" charset="-120"/>
              </a:rPr>
              <a:t>3:16-17)</a:t>
            </a:r>
            <a:endParaRPr lang="zh-TW" altLang="en-US" sz="2800" b="1" dirty="0">
              <a:solidFill>
                <a:srgbClr val="7E3F00"/>
              </a:solidFill>
              <a:latin typeface="Calibri" panose="020F0502020204030204" pitchFamily="34" charset="0"/>
              <a:ea typeface="標楷體" panose="03000509000000000000" pitchFamily="65" charset="-120"/>
            </a:endParaRPr>
          </a:p>
        </p:txBody>
      </p:sp>
      <p:pic>
        <p:nvPicPr>
          <p:cNvPr id="4" name="圖片 3">
            <a:extLst>
              <a:ext uri="{FF2B5EF4-FFF2-40B4-BE49-F238E27FC236}">
                <a16:creationId xmlns:a16="http://schemas.microsoft.com/office/drawing/2014/main" id="{A623BC25-DC87-49FE-9CAC-453DBC24EC59}"/>
              </a:ext>
            </a:extLst>
          </p:cNvPr>
          <p:cNvPicPr>
            <a:picLocks noChangeAspect="1"/>
          </p:cNvPicPr>
          <p:nvPr/>
        </p:nvPicPr>
        <p:blipFill rotWithShape="1">
          <a:blip r:embed="rId2">
            <a:extLst>
              <a:ext uri="{28A0092B-C50C-407E-A947-70E740481C1C}">
                <a14:useLocalDpi xmlns:a14="http://schemas.microsoft.com/office/drawing/2010/main" val="0"/>
              </a:ext>
            </a:extLst>
          </a:blip>
          <a:srcRect t="3981"/>
          <a:stretch/>
        </p:blipFill>
        <p:spPr>
          <a:xfrm>
            <a:off x="2419066" y="1374413"/>
            <a:ext cx="7353868" cy="5295883"/>
          </a:xfrm>
          <a:prstGeom prst="rect">
            <a:avLst/>
          </a:prstGeom>
        </p:spPr>
      </p:pic>
    </p:spTree>
    <p:extLst>
      <p:ext uri="{BB962C8B-B14F-4D97-AF65-F5344CB8AC3E}">
        <p14:creationId xmlns:p14="http://schemas.microsoft.com/office/powerpoint/2010/main" val="158748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A471F-E4B9-4DA3-9A69-D89F494BB827}"/>
              </a:ext>
            </a:extLst>
          </p:cNvPr>
          <p:cNvSpPr>
            <a:spLocks noGrp="1"/>
          </p:cNvSpPr>
          <p:nvPr>
            <p:ph type="title"/>
          </p:nvPr>
        </p:nvSpPr>
        <p:spPr>
          <a:xfrm>
            <a:off x="2852381" y="187704"/>
            <a:ext cx="8556009" cy="1020123"/>
          </a:xfrm>
        </p:spPr>
        <p:txBody>
          <a:bodyPr>
            <a:normAutofit/>
          </a:bodyPr>
          <a:lstStyle/>
          <a:p>
            <a:r>
              <a:rPr lang="zh-TW" altLang="en-US" sz="2800" b="1" dirty="0">
                <a:solidFill>
                  <a:srgbClr val="7E3F00"/>
                </a:solidFill>
                <a:latin typeface="Calibri" panose="020F0502020204030204" pitchFamily="34" charset="0"/>
                <a:ea typeface="標楷體" panose="03000509000000000000" pitchFamily="65" charset="-120"/>
              </a:rPr>
              <a:t>詩</a:t>
            </a:r>
            <a:r>
              <a:rPr lang="en-US" altLang="zh-TW" sz="2800" b="1" dirty="0">
                <a:solidFill>
                  <a:srgbClr val="7E3F00"/>
                </a:solidFill>
                <a:latin typeface="Calibri" panose="020F0502020204030204" pitchFamily="34" charset="0"/>
                <a:ea typeface="標楷體" panose="03000509000000000000" pitchFamily="65" charset="-120"/>
              </a:rPr>
              <a:t> 119:105</a:t>
            </a:r>
            <a:r>
              <a:rPr lang="zh-TW" altLang="en-US" sz="2800" b="1" dirty="0">
                <a:solidFill>
                  <a:srgbClr val="7E3F00"/>
                </a:solidFill>
                <a:latin typeface="Calibri" panose="020F0502020204030204" pitchFamily="34" charset="0"/>
                <a:ea typeface="標楷體" panose="03000509000000000000" pitchFamily="65" charset="-120"/>
              </a:rPr>
              <a:t>「你的話是我腳前的燈，是我路上的光。」</a:t>
            </a:r>
          </a:p>
        </p:txBody>
      </p:sp>
      <p:pic>
        <p:nvPicPr>
          <p:cNvPr id="4" name="圖片 3">
            <a:extLst>
              <a:ext uri="{FF2B5EF4-FFF2-40B4-BE49-F238E27FC236}">
                <a16:creationId xmlns:a16="http://schemas.microsoft.com/office/drawing/2014/main" id="{BFF062F3-44BC-4B4D-A110-CE6DBA134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625" y="1431546"/>
            <a:ext cx="5238750" cy="5238750"/>
          </a:xfrm>
          <a:prstGeom prst="rect">
            <a:avLst/>
          </a:prstGeom>
        </p:spPr>
      </p:pic>
    </p:spTree>
    <p:extLst>
      <p:ext uri="{BB962C8B-B14F-4D97-AF65-F5344CB8AC3E}">
        <p14:creationId xmlns:p14="http://schemas.microsoft.com/office/powerpoint/2010/main" val="88401235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3361</Words>
  <Application>Microsoft Office PowerPoint</Application>
  <PresentationFormat>Widescreen</PresentationFormat>
  <Paragraphs>138</Paragraphs>
  <Slides>65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標楷體</vt:lpstr>
      <vt:lpstr>Microsoft JhengHei</vt:lpstr>
      <vt:lpstr>Calibri Light</vt:lpstr>
      <vt:lpstr>Calibri</vt:lpstr>
      <vt:lpstr>Arial</vt:lpstr>
      <vt:lpstr>Times New Roman</vt:lpstr>
      <vt:lpstr>Office 佈景主題</vt:lpstr>
      <vt:lpstr>以賽亞書60:1「興起，發光！因為你的光已經來到！耶和華的榮耀發現照耀你。」</vt:lpstr>
      <vt:lpstr>PowerPoint Presentation</vt:lpstr>
      <vt:lpstr>PowerPoint Presentation</vt:lpstr>
      <vt:lpstr>認識三一真神 – 聖父、聖子、聖靈</vt:lpstr>
      <vt:lpstr>Perfect Heavenly Father  完美的聖父</vt:lpstr>
      <vt:lpstr>Jesus seven I AM in the book of JOHN  約翰福音中有7處耶穌說〝我是…〞</vt:lpstr>
      <vt:lpstr>Symbols of Holy Spirit  聖靈的象徵</vt:lpstr>
      <vt:lpstr>Word of God  (2 Tim 3:16-17) 神的話 (提後3:16-17)</vt:lpstr>
      <vt:lpstr>詩 119:105「你的話是我腳前的燈，是我路上的光。」</vt:lpstr>
      <vt:lpstr>spirit, soul and body 靈魂體</vt:lpstr>
      <vt:lpstr>羅馬書 3:23「因為世人都犯了罪，虧缺了神的榮耀」</vt:lpstr>
      <vt:lpstr>約翰福音1:12-13「凡接待他的，就是信他名的人，他就賜他們權柄，做神的兒女。這等人不是從血氣生的，不是從情慾生的，也不是從人意生的，乃是從神生的。」</vt:lpstr>
      <vt:lpstr>B. 等候新郎的教會  Church that waiting for the groom</vt:lpstr>
      <vt:lpstr>如施洗約翰：做像先鋒一樣的伴郎 (約3:29-30) Like John the Baptist : to be the Best Man like a pioneer (John 3:29-30)</vt:lpstr>
      <vt:lpstr>如西緬、亞拿：忠心禱告，等待彌賽亞再來 (路Luke 2:25-37) Like Simeon, Anna : Pray faithfully, wait for Messiah to come again</vt:lpstr>
      <vt:lpstr>如保羅：專心向著標竿直跑 (提後4:7) Like Paul : press on toward the goal (2 Timothy 4:7)</vt:lpstr>
      <vt:lpstr>大衛是敬拜神的君王 (詩篇27: 4) King David worship God (Psalm 27:4)</vt:lpstr>
      <vt:lpstr>Wise virgins (Matthew 25:1-13)  聰明的童女 (太25:1-13) </vt:lpstr>
      <vt:lpstr>Damascus become ruins (Isaiah 17:1)  大馬色成廢墟 (賽17:1)</vt:lpstr>
      <vt:lpstr>但以理書中的70個7 (但 9:24-27) (Daniel 9:24-27)</vt:lpstr>
      <vt:lpstr>Building the 3rd temple  建立第三聖殿</vt:lpstr>
      <vt:lpstr>Ezekiel 38   以西結書 38章</vt:lpstr>
      <vt:lpstr>666 Mark of beast (Rev. 13:16-18)  666 獸印 (啟13:16-18)</vt:lpstr>
      <vt:lpstr>PowerPoint Presentation</vt:lpstr>
      <vt:lpstr>Pre-rapture founder 災前被提的提出者</vt:lpstr>
      <vt:lpstr>Cyrus Scofield 把災前被提寫成書 流傳到世界各地</vt:lpstr>
      <vt:lpstr>PowerPoint Presentation</vt:lpstr>
      <vt:lpstr>Value others above yourselves (Philippians 2:3) 看別人比自己強 (腓2:3) </vt:lpstr>
      <vt:lpstr>Learn how to love (1 Cor 13)  學習如何去愛 (林前13章)</vt:lpstr>
      <vt:lpstr>愛能遮蓋許多的罪 (彼前4:8) Love covers multiple of sins (1 Peter 4:8)</vt:lpstr>
      <vt:lpstr>Forgives each other (Ephesians 4:31-32) 彼此饒恕 (西3:12-13) </vt:lpstr>
      <vt:lpstr>羅馬書 13:8 「凡事都不可虧欠人，惟有彼此相愛要常以為虧欠，因為愛人的就完全了律法。」</vt:lpstr>
      <vt:lpstr>PowerPoint Presentation</vt:lpstr>
      <vt:lpstr>Daniel and his three friends  但以理和他的三個朋友</vt:lpstr>
      <vt:lpstr>跟隨神；而非跟隨世界 (弗Ephesians 6:13) </vt:lpstr>
      <vt:lpstr>提前 4:1 「聖靈明說，在後來的時候，必有人離棄真道，聽從那引誘人的邪靈和鬼魔的道理。」</vt:lpstr>
      <vt:lpstr> 帖後2:10-12 「並且在那沉淪的人身上行各樣出於不義的詭詐；因他們不領受愛真理的心，使他們得救。故此，神就給他們一個生發錯誤的心，叫他們信從虛謊，使一切不信真理、倒喜愛不義的人都被定罪。」</vt:lpstr>
      <vt:lpstr>Pope Francis claim, there are many ways to God 教皇Francis提倡：有很多種方法可以進天國</vt:lpstr>
      <vt:lpstr>耶穌說：「我就是道路、真理、生命；若不藉著我，沒有人能到父那裡去。」(約14:6)</vt:lpstr>
      <vt:lpstr>Symbols of Multiple Religions, one love, multiple ways 代表世界上各種宗教</vt:lpstr>
      <vt:lpstr>URL : United Religions Initiative  世界聯合宗教組織</vt:lpstr>
      <vt:lpstr>得時不得時，都要傳道 (提後4:2-3)</vt:lpstr>
      <vt:lpstr>We must have discernment  我們該知道如何分辨</vt:lpstr>
      <vt:lpstr>PowerPoint Presentation</vt:lpstr>
      <vt:lpstr>Golden lampstand that shines (Revelation 1:20) 發出亮光的金燈台 (啟1:20) </vt:lpstr>
      <vt:lpstr>Living a sanctified life  過分別為聖的生活 </vt:lpstr>
      <vt:lpstr>耶穌說：我去是為你們預備地方 (約14:2)</vt:lpstr>
      <vt:lpstr>Hell： into the eternal fire prepared for the devil and his angels (Matthew 25:41)</vt:lpstr>
      <vt:lpstr>Who cannot go to heaven?  誰不能進天堂 (啟21:7-8)</vt:lpstr>
      <vt:lpstr>What is eternal life?  甚麼是永生？(約17:3)</vt:lpstr>
      <vt:lpstr>Not wanting anyone to perish, but everyone to come to repentance  (2 Peter 3:9)</vt:lpstr>
      <vt:lpstr>Gate of Heaven and Hell (Rev 21:21, Mat 25:41) 天堂門(啟21:21)  地獄門(太25:41)</vt:lpstr>
      <vt:lpstr>因為耶穌，我的名字被記在生命冊上</vt:lpstr>
      <vt:lpstr>PowerPoint Presentation</vt:lpstr>
      <vt:lpstr>Put on the full armor of God (Ephesians 6:10-18) 穿上神所賜的全副軍裝 (弗6:10-18)</vt:lpstr>
      <vt:lpstr>David and Goliath (1 Samuel 17:43-54) 大衛和歌利亞 (撒上 17:43-54)</vt:lpstr>
      <vt:lpstr>Works with the Lord (Mark 16:16-20)   與主同工 (可16:16-20)</vt:lpstr>
      <vt:lpstr>PowerPoint Presentation</vt:lpstr>
      <vt:lpstr>666 Mark of beast (Rev. 13:16-18)  666 獸印 (啟13:16-18)</vt:lpstr>
      <vt:lpstr>誰能使我與神的愛隔絕</vt:lpstr>
      <vt:lpstr>耶穌要呼召同工一起收割莊稼 (約15:15-16)</vt:lpstr>
      <vt:lpstr>Rapture (4:16-17)   教會被提 (帖前4:16-17)</vt:lpstr>
      <vt:lpstr>Jesus Christ return as King of King Rev (19:11-16) 主耶穌回來做王 (啟19:11-16)</vt:lpstr>
      <vt:lpstr>Jesus Christ return as King of King (Rev 19:11-16) 主耶穌回來做王 (啟19:11-16)</vt:lpstr>
      <vt:lpstr>以賽亞書60:1「興起，發光！因為你的光已經來到！耶和華的榮耀發現照耀你。」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末日榮耀的教會</dc:title>
  <dc:creator>Angela Chen</dc:creator>
  <cp:lastModifiedBy>wxsh</cp:lastModifiedBy>
  <cp:revision>151</cp:revision>
  <cp:lastPrinted>2019-10-17T21:47:35Z</cp:lastPrinted>
  <dcterms:created xsi:type="dcterms:W3CDTF">2019-10-17T19:24:22Z</dcterms:created>
  <dcterms:modified xsi:type="dcterms:W3CDTF">2019-11-05T06:08:03Z</dcterms:modified>
</cp:coreProperties>
</file>